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9" r:id="rId2"/>
    <p:sldId id="341" r:id="rId3"/>
    <p:sldId id="301" r:id="rId4"/>
    <p:sldId id="302" r:id="rId5"/>
    <p:sldId id="325" r:id="rId6"/>
    <p:sldId id="326" r:id="rId7"/>
    <p:sldId id="339" r:id="rId8"/>
    <p:sldId id="340" r:id="rId9"/>
    <p:sldId id="323" r:id="rId10"/>
    <p:sldId id="300" r:id="rId11"/>
    <p:sldId id="333" r:id="rId12"/>
    <p:sldId id="312" r:id="rId13"/>
    <p:sldId id="331" r:id="rId14"/>
    <p:sldId id="313" r:id="rId15"/>
    <p:sldId id="338" r:id="rId16"/>
    <p:sldId id="332" r:id="rId17"/>
    <p:sldId id="314" r:id="rId18"/>
    <p:sldId id="291" r:id="rId19"/>
    <p:sldId id="327" r:id="rId20"/>
    <p:sldId id="260" r:id="rId21"/>
    <p:sldId id="261" r:id="rId22"/>
    <p:sldId id="334" r:id="rId23"/>
    <p:sldId id="337" r:id="rId24"/>
    <p:sldId id="262" r:id="rId25"/>
    <p:sldId id="343" r:id="rId26"/>
    <p:sldId id="268" r:id="rId27"/>
    <p:sldId id="266" r:id="rId28"/>
    <p:sldId id="306" r:id="rId2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F66"/>
    <a:srgbClr val="13A5BD"/>
    <a:srgbClr val="FF9900"/>
    <a:srgbClr val="000099"/>
    <a:srgbClr val="3C0607"/>
    <a:srgbClr val="0000FF"/>
    <a:srgbClr val="F3F7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77600" autoAdjust="0"/>
  </p:normalViewPr>
  <p:slideViewPr>
    <p:cSldViewPr>
      <p:cViewPr varScale="1">
        <p:scale>
          <a:sx n="56" d="100"/>
          <a:sy n="56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022\PEF\Legislaci&#243;n\Tarifa\Audiencia%20P&#250;blica%2020-12-19\INFO%2005.12.19\Reclam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Sc022\pef\Legislaci&#243;n\Tarifa\Audiencia%20P&#250;blica%2020-12-19\INFO%2005.12.19\Clientes%20v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Sc022\pef\Legislaci&#243;n\Tarifa\Audiencia%20P&#250;blica%2020-12-19\INFO%2005.12.19\Clientes%20v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Sc022\pef\Legislaci&#243;n\Tarifa\Audiencia%20P&#250;blica%2020-12-19\INFO%2005.12.19\Clientes%20v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022\pef\Legislaci&#243;n\Tarifa\Audiencia%20P&#250;blica%2020-12-19\INFO%2005.12.19\RENOVACION%20DE%20REDES%20s_CC_V01%20(002)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Sc022\pef\Legislaci&#243;n\Tarifa\Audiencia%20P&#250;blica%2020-12-19\INFO%2005.12.19\Clientes%20v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c022\pef\Legislaci&#243;n\Tarifa\Audiencia%20P&#250;blica%2020-12-19\INFO%2005.12.19\Porcentajes%20tarifarios%20y%20fondos%20adicionales%20recibidos%20por%20a&#241;o.%20PROVISORI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022\pef\Legislaci&#243;n\Tarifa\Audiencia%20P&#250;blica%2020-12-19\INFO%2005.12.19\Presupuesto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CANTIDAD</a:t>
            </a:r>
            <a:r>
              <a:rPr lang="es-AR" baseline="0"/>
              <a:t> RECLAMOS INGRESADOS Y SOLUCIONADOS POR MES Período Nov17 a Nov19</a:t>
            </a:r>
            <a:endParaRPr lang="es-AR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Análisis!$B$1</c:f>
              <c:strCache>
                <c:ptCount val="1"/>
                <c:pt idx="0">
                  <c:v>Ingresados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Análisis!$A$2:$A$26</c:f>
              <c:strCache>
                <c:ptCount val="25"/>
                <c:pt idx="0">
                  <c:v>2017-Nov.</c:v>
                </c:pt>
                <c:pt idx="1">
                  <c:v>2017-Dic.</c:v>
                </c:pt>
                <c:pt idx="2">
                  <c:v>2018-Ene.</c:v>
                </c:pt>
                <c:pt idx="3">
                  <c:v>2018-Feb.</c:v>
                </c:pt>
                <c:pt idx="4">
                  <c:v>2018-Mar.</c:v>
                </c:pt>
                <c:pt idx="5">
                  <c:v>2018-Abr.</c:v>
                </c:pt>
                <c:pt idx="6">
                  <c:v>2018-May.</c:v>
                </c:pt>
                <c:pt idx="7">
                  <c:v>2018-Jun.</c:v>
                </c:pt>
                <c:pt idx="8">
                  <c:v>2018-Jul.</c:v>
                </c:pt>
                <c:pt idx="9">
                  <c:v>2018-Ago.</c:v>
                </c:pt>
                <c:pt idx="10">
                  <c:v>2018-Sep.</c:v>
                </c:pt>
                <c:pt idx="11">
                  <c:v>2018-Oct.</c:v>
                </c:pt>
                <c:pt idx="12">
                  <c:v>2018-Nov.</c:v>
                </c:pt>
                <c:pt idx="13">
                  <c:v>2018-Dic.</c:v>
                </c:pt>
                <c:pt idx="14">
                  <c:v>2019-Ene.</c:v>
                </c:pt>
                <c:pt idx="15">
                  <c:v>2019-Feb.</c:v>
                </c:pt>
                <c:pt idx="16">
                  <c:v>2019-Mar.</c:v>
                </c:pt>
                <c:pt idx="17">
                  <c:v>2019-Abr.</c:v>
                </c:pt>
                <c:pt idx="18">
                  <c:v>2019-May.</c:v>
                </c:pt>
                <c:pt idx="19">
                  <c:v>2019-Jun.</c:v>
                </c:pt>
                <c:pt idx="20">
                  <c:v>2019-Jul.</c:v>
                </c:pt>
                <c:pt idx="21">
                  <c:v>2019-Ago.</c:v>
                </c:pt>
                <c:pt idx="22">
                  <c:v>2019-Sep.</c:v>
                </c:pt>
                <c:pt idx="23">
                  <c:v>2019-Oct.</c:v>
                </c:pt>
                <c:pt idx="24">
                  <c:v>2019-Nov.</c:v>
                </c:pt>
              </c:strCache>
            </c:strRef>
          </c:cat>
          <c:val>
            <c:numRef>
              <c:f>Análisis!$B$2:$B$26</c:f>
              <c:numCache>
                <c:formatCode>###0</c:formatCode>
                <c:ptCount val="25"/>
                <c:pt idx="0">
                  <c:v>10174</c:v>
                </c:pt>
                <c:pt idx="1">
                  <c:v>11391</c:v>
                </c:pt>
                <c:pt idx="2">
                  <c:v>11516</c:v>
                </c:pt>
                <c:pt idx="3">
                  <c:v>10361</c:v>
                </c:pt>
                <c:pt idx="4">
                  <c:v>10854</c:v>
                </c:pt>
                <c:pt idx="5">
                  <c:v>10430</c:v>
                </c:pt>
                <c:pt idx="6">
                  <c:v>10937</c:v>
                </c:pt>
                <c:pt idx="7">
                  <c:v>10790</c:v>
                </c:pt>
                <c:pt idx="8">
                  <c:v>10741</c:v>
                </c:pt>
                <c:pt idx="9">
                  <c:v>11360</c:v>
                </c:pt>
                <c:pt idx="10">
                  <c:v>9172</c:v>
                </c:pt>
                <c:pt idx="11">
                  <c:v>9744</c:v>
                </c:pt>
                <c:pt idx="12">
                  <c:v>9750</c:v>
                </c:pt>
                <c:pt idx="13">
                  <c:v>10625</c:v>
                </c:pt>
                <c:pt idx="14">
                  <c:v>12494</c:v>
                </c:pt>
                <c:pt idx="15">
                  <c:v>10982</c:v>
                </c:pt>
                <c:pt idx="16">
                  <c:v>10684</c:v>
                </c:pt>
                <c:pt idx="17">
                  <c:v>10664</c:v>
                </c:pt>
                <c:pt idx="18">
                  <c:v>10929</c:v>
                </c:pt>
                <c:pt idx="19">
                  <c:v>10671</c:v>
                </c:pt>
                <c:pt idx="20">
                  <c:v>10527</c:v>
                </c:pt>
                <c:pt idx="21">
                  <c:v>10274</c:v>
                </c:pt>
                <c:pt idx="22">
                  <c:v>8634</c:v>
                </c:pt>
                <c:pt idx="23">
                  <c:v>9652</c:v>
                </c:pt>
                <c:pt idx="24">
                  <c:v>10531</c:v>
                </c:pt>
              </c:numCache>
            </c:numRef>
          </c:val>
        </c:ser>
        <c:ser>
          <c:idx val="1"/>
          <c:order val="1"/>
          <c:tx>
            <c:strRef>
              <c:f>Análisis!$C$1</c:f>
              <c:strCache>
                <c:ptCount val="1"/>
                <c:pt idx="0">
                  <c:v>Solucionados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Análisis!$A$2:$A$26</c:f>
              <c:strCache>
                <c:ptCount val="25"/>
                <c:pt idx="0">
                  <c:v>2017-Nov.</c:v>
                </c:pt>
                <c:pt idx="1">
                  <c:v>2017-Dic.</c:v>
                </c:pt>
                <c:pt idx="2">
                  <c:v>2018-Ene.</c:v>
                </c:pt>
                <c:pt idx="3">
                  <c:v>2018-Feb.</c:v>
                </c:pt>
                <c:pt idx="4">
                  <c:v>2018-Mar.</c:v>
                </c:pt>
                <c:pt idx="5">
                  <c:v>2018-Abr.</c:v>
                </c:pt>
                <c:pt idx="6">
                  <c:v>2018-May.</c:v>
                </c:pt>
                <c:pt idx="7">
                  <c:v>2018-Jun.</c:v>
                </c:pt>
                <c:pt idx="8">
                  <c:v>2018-Jul.</c:v>
                </c:pt>
                <c:pt idx="9">
                  <c:v>2018-Ago.</c:v>
                </c:pt>
                <c:pt idx="10">
                  <c:v>2018-Sep.</c:v>
                </c:pt>
                <c:pt idx="11">
                  <c:v>2018-Oct.</c:v>
                </c:pt>
                <c:pt idx="12">
                  <c:v>2018-Nov.</c:v>
                </c:pt>
                <c:pt idx="13">
                  <c:v>2018-Dic.</c:v>
                </c:pt>
                <c:pt idx="14">
                  <c:v>2019-Ene.</c:v>
                </c:pt>
                <c:pt idx="15">
                  <c:v>2019-Feb.</c:v>
                </c:pt>
                <c:pt idx="16">
                  <c:v>2019-Mar.</c:v>
                </c:pt>
                <c:pt idx="17">
                  <c:v>2019-Abr.</c:v>
                </c:pt>
                <c:pt idx="18">
                  <c:v>2019-May.</c:v>
                </c:pt>
                <c:pt idx="19">
                  <c:v>2019-Jun.</c:v>
                </c:pt>
                <c:pt idx="20">
                  <c:v>2019-Jul.</c:v>
                </c:pt>
                <c:pt idx="21">
                  <c:v>2019-Ago.</c:v>
                </c:pt>
                <c:pt idx="22">
                  <c:v>2019-Sep.</c:v>
                </c:pt>
                <c:pt idx="23">
                  <c:v>2019-Oct.</c:v>
                </c:pt>
                <c:pt idx="24">
                  <c:v>2019-Nov.</c:v>
                </c:pt>
              </c:strCache>
            </c:strRef>
          </c:cat>
          <c:val>
            <c:numRef>
              <c:f>Análisis!$C$2:$C$26</c:f>
              <c:numCache>
                <c:formatCode>###0</c:formatCode>
                <c:ptCount val="25"/>
                <c:pt idx="0">
                  <c:v>10205</c:v>
                </c:pt>
                <c:pt idx="1">
                  <c:v>10218</c:v>
                </c:pt>
                <c:pt idx="2">
                  <c:v>11715</c:v>
                </c:pt>
                <c:pt idx="3">
                  <c:v>9983</c:v>
                </c:pt>
                <c:pt idx="4">
                  <c:v>10961</c:v>
                </c:pt>
                <c:pt idx="5">
                  <c:v>10811</c:v>
                </c:pt>
                <c:pt idx="6">
                  <c:v>10417</c:v>
                </c:pt>
                <c:pt idx="7">
                  <c:v>10619</c:v>
                </c:pt>
                <c:pt idx="8">
                  <c:v>11111</c:v>
                </c:pt>
                <c:pt idx="9">
                  <c:v>11502</c:v>
                </c:pt>
                <c:pt idx="10">
                  <c:v>9317</c:v>
                </c:pt>
                <c:pt idx="11">
                  <c:v>9863</c:v>
                </c:pt>
                <c:pt idx="12">
                  <c:v>9556</c:v>
                </c:pt>
                <c:pt idx="13">
                  <c:v>9455</c:v>
                </c:pt>
                <c:pt idx="14">
                  <c:v>11916</c:v>
                </c:pt>
                <c:pt idx="15">
                  <c:v>10809</c:v>
                </c:pt>
                <c:pt idx="16">
                  <c:v>10475</c:v>
                </c:pt>
                <c:pt idx="17">
                  <c:v>10811</c:v>
                </c:pt>
                <c:pt idx="18">
                  <c:v>10893</c:v>
                </c:pt>
                <c:pt idx="19">
                  <c:v>11096</c:v>
                </c:pt>
                <c:pt idx="20">
                  <c:v>11087</c:v>
                </c:pt>
                <c:pt idx="21">
                  <c:v>10538</c:v>
                </c:pt>
                <c:pt idx="22">
                  <c:v>8883</c:v>
                </c:pt>
                <c:pt idx="23">
                  <c:v>9799</c:v>
                </c:pt>
                <c:pt idx="24">
                  <c:v>9778</c:v>
                </c:pt>
              </c:numCache>
            </c:numRef>
          </c:val>
        </c:ser>
        <c:marker val="1"/>
        <c:axId val="156416640"/>
        <c:axId val="117256576"/>
      </c:lineChart>
      <c:catAx>
        <c:axId val="156416640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7256576"/>
        <c:crosses val="autoZero"/>
        <c:auto val="1"/>
        <c:lblAlgn val="ctr"/>
        <c:lblOffset val="100"/>
      </c:catAx>
      <c:valAx>
        <c:axId val="117256576"/>
        <c:scaling>
          <c:orientation val="minMax"/>
          <c:min val="8000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5641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100"/>
              <a:t>TIPOS DE USUARIOS</a:t>
            </a:r>
          </a:p>
        </c:rich>
      </c:tx>
      <c:layout/>
      <c:spPr>
        <a:noFill/>
        <a:ln>
          <a:noFill/>
        </a:ln>
        <a:effectLst/>
      </c:spPr>
    </c:title>
    <c:view3D>
      <c:rotX val="50"/>
      <c:rotY val="2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222222222222354E-2"/>
          <c:y val="0.17989588866148706"/>
          <c:w val="0.88333333333333297"/>
          <c:h val="0.70844889180519122"/>
        </c:manualLayout>
      </c:layout>
      <c:pie3DChart>
        <c:varyColors val="1"/>
        <c:ser>
          <c:idx val="0"/>
          <c:order val="0"/>
          <c:tx>
            <c:strRef>
              <c:f>Hoja1!$B$37</c:f>
              <c:strCache>
                <c:ptCount val="1"/>
                <c:pt idx="0">
                  <c:v>Factura Media Bimestral</c:v>
                </c:pt>
              </c:strCache>
            </c:strRef>
          </c:tx>
          <c:explosion val="18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29887598425196921"/>
                  <c:y val="0.15460932783859205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034339457567829E-2"/>
                  <c:y val="0.10990017731660906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135586176727903"/>
                  <c:y val="0.1239745486851920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599846894138203"/>
                  <c:y val="-4.2143706719788614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3431321084864516E-2"/>
                  <c:y val="-0.19218517575777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4120516185476804E-2"/>
                  <c:y val="-0.3349792615981301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Hoja1!$A$38:$A$44</c:f>
              <c:strCache>
                <c:ptCount val="7"/>
                <c:pt idx="0">
                  <c:v>Adm.Municipal</c:v>
                </c:pt>
                <c:pt idx="1">
                  <c:v>Adm.Provincial</c:v>
                </c:pt>
                <c:pt idx="2">
                  <c:v>Adm.Nacional</c:v>
                </c:pt>
                <c:pt idx="3">
                  <c:v> Comerciales e Industriales</c:v>
                </c:pt>
                <c:pt idx="4">
                  <c:v>Carenciados</c:v>
                </c:pt>
                <c:pt idx="5">
                  <c:v>Jubilados</c:v>
                </c:pt>
                <c:pt idx="6">
                  <c:v>Domésticos</c:v>
                </c:pt>
              </c:strCache>
            </c:strRef>
          </c:cat>
          <c:val>
            <c:numRef>
              <c:f>Hoja1!$B$38:$B$44</c:f>
              <c:numCache>
                <c:formatCode>"$"\ #,##0</c:formatCode>
                <c:ptCount val="7"/>
                <c:pt idx="0">
                  <c:v>1837</c:v>
                </c:pt>
                <c:pt idx="1">
                  <c:v>2208</c:v>
                </c:pt>
                <c:pt idx="2">
                  <c:v>725</c:v>
                </c:pt>
                <c:pt idx="3">
                  <c:v>21544</c:v>
                </c:pt>
                <c:pt idx="4">
                  <c:v>904</c:v>
                </c:pt>
                <c:pt idx="5">
                  <c:v>8282</c:v>
                </c:pt>
                <c:pt idx="6">
                  <c:v>376325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1750" cap="flat" cmpd="sng" algn="ctr">
      <a:solidFill>
        <a:srgbClr val="08045C"/>
      </a:solidFill>
      <a:round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100">
                <a:solidFill>
                  <a:sysClr val="windowText" lastClr="000000"/>
                </a:solidFill>
              </a:rPr>
              <a:t>Tipo de REGIMEN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7777777777777801"/>
                  <c:y val="-8.7020215188333222E-2"/>
                </c:manualLayout>
              </c:layout>
              <c:spPr>
                <a:solidFill>
                  <a:sysClr val="windowText" lastClr="000000">
                    <a:lumMod val="65000"/>
                    <a:lumOff val="35000"/>
                  </a:sysClr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0.18611111111111106"/>
                  <c:y val="9.0540056665102328E-2"/>
                </c:manualLayout>
              </c:layout>
              <c:spPr>
                <a:solidFill>
                  <a:sysClr val="windowText" lastClr="000000">
                    <a:lumMod val="65000"/>
                    <a:lumOff val="35000"/>
                  </a:sysClr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.41812444435859702"/>
                  <c:y val="7.6335174243709836E-2"/>
                </c:manualLayout>
              </c:layout>
              <c:spPr>
                <a:solidFill>
                  <a:sysClr val="windowText" lastClr="000000">
                    <a:lumMod val="65000"/>
                    <a:lumOff val="35000"/>
                  </a:sysClr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625565426282748"/>
                      <c:h val="0.2141030189901732"/>
                    </c:manualLayout>
                  </c15:layout>
                </c:ext>
              </c:extLst>
            </c:dLbl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4F81BD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Hoja1!$B$5:$D$5</c:f>
              <c:strCache>
                <c:ptCount val="3"/>
                <c:pt idx="0">
                  <c:v>Cuota Fija</c:v>
                </c:pt>
                <c:pt idx="1">
                  <c:v>Cuota Fija + Exceso</c:v>
                </c:pt>
                <c:pt idx="2">
                  <c:v>Volumétrico</c:v>
                </c:pt>
              </c:strCache>
            </c:strRef>
          </c:cat>
          <c:val>
            <c:numRef>
              <c:f>Hoja1!$B$6:$D$6</c:f>
              <c:numCache>
                <c:formatCode>#,##0</c:formatCode>
                <c:ptCount val="3"/>
                <c:pt idx="0">
                  <c:v>378079</c:v>
                </c:pt>
                <c:pt idx="1">
                  <c:v>23233</c:v>
                </c:pt>
                <c:pt idx="2">
                  <c:v>10513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accent4">
        <a:lumMod val="60000"/>
        <a:lumOff val="40000"/>
      </a:schemeClr>
    </a:solidFill>
    <a:ln w="31750" cap="rnd" cmpd="sng" algn="ctr">
      <a:solidFill>
        <a:srgbClr val="002060"/>
      </a:solidFill>
      <a:round/>
    </a:ln>
    <a:effectLst>
      <a:softEdge rad="127000"/>
    </a:effectLst>
  </c:spPr>
  <c:txPr>
    <a:bodyPr/>
    <a:lstStyle/>
    <a:p>
      <a:pPr>
        <a:defRPr/>
      </a:pPr>
      <a:endParaRPr lang="es-A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AR" sz="1100">
                <a:solidFill>
                  <a:sysClr val="windowText" lastClr="000000"/>
                </a:solidFill>
              </a:rPr>
              <a:t>TipoS de Servicio 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1111111111111026E-2"/>
                  <c:y val="2.3354998926037811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0.12777777777777796"/>
                  <c:y val="-9.3419995704151507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0.29722222222222211"/>
                  <c:y val="9.0404977384325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solidFill>
                  <a:srgbClr val="4F81BD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Val val="1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Hoja1!$B$2:$D$2</c:f>
              <c:strCache>
                <c:ptCount val="3"/>
                <c:pt idx="0">
                  <c:v>Agua</c:v>
                </c:pt>
                <c:pt idx="1">
                  <c:v>Agua y Cloaca</c:v>
                </c:pt>
                <c:pt idx="2">
                  <c:v>Cloaca</c:v>
                </c:pt>
              </c:strCache>
            </c:strRef>
          </c:cat>
          <c:val>
            <c:numRef>
              <c:f>Hoja1!$B$3:$D$3</c:f>
              <c:numCache>
                <c:formatCode>#,##0</c:formatCode>
                <c:ptCount val="3"/>
                <c:pt idx="0">
                  <c:v>61112</c:v>
                </c:pt>
                <c:pt idx="1">
                  <c:v>341627</c:v>
                </c:pt>
                <c:pt idx="2">
                  <c:v>9086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accent3">
        <a:lumMod val="20000"/>
        <a:lumOff val="80000"/>
      </a:schemeClr>
    </a:solidFill>
    <a:ln w="31750" cap="rnd" cmpd="sng" algn="ctr">
      <a:solidFill>
        <a:srgbClr val="002060"/>
      </a:solidFill>
      <a:round/>
    </a:ln>
    <a:effectLst>
      <a:softEdge rad="127000"/>
    </a:effectLst>
  </c:spPr>
  <c:txPr>
    <a:bodyPr/>
    <a:lstStyle/>
    <a:p>
      <a:pPr>
        <a:defRPr/>
      </a:pPr>
      <a:endParaRPr lang="es-A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>
        <c:manualLayout>
          <c:layoutTarget val="inner"/>
          <c:xMode val="edge"/>
          <c:yMode val="edge"/>
          <c:x val="0.11283054219992397"/>
          <c:y val="0.13969868173258004"/>
          <c:w val="0.75822993364767544"/>
          <c:h val="0.60343401990005496"/>
        </c:manualLayout>
      </c:layout>
      <c:barChart>
        <c:barDir val="col"/>
        <c:grouping val="stacked"/>
        <c:ser>
          <c:idx val="0"/>
          <c:order val="0"/>
          <c:tx>
            <c:strRef>
              <c:f>'RESUMEN INV. EN USD modificado'!$C$19</c:f>
              <c:strCache>
                <c:ptCount val="1"/>
                <c:pt idx="0">
                  <c:v>Aportes Inversiones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cat>
            <c:numRef>
              <c:f>'RESUMEN INV. EN USD modificado'!$B$22:$B$31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'RESUMEN INV. EN USD modificado'!$C$22:$C$31</c:f>
              <c:numCache>
                <c:formatCode>#,##0.0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0.44500542601479492</c:v>
                </c:pt>
                <c:pt idx="5">
                  <c:v>4.1245599764087038</c:v>
                </c:pt>
                <c:pt idx="6">
                  <c:v>5.3419622797354496</c:v>
                </c:pt>
                <c:pt idx="7">
                  <c:v>12.664097340748233</c:v>
                </c:pt>
                <c:pt idx="8">
                  <c:v>13.14955063410132</c:v>
                </c:pt>
                <c:pt idx="9">
                  <c:v>7.9142725954513677</c:v>
                </c:pt>
              </c:numCache>
            </c:numRef>
          </c:val>
        </c:ser>
        <c:overlap val="100"/>
        <c:axId val="142672256"/>
        <c:axId val="142673792"/>
      </c:barChart>
      <c:lineChart>
        <c:grouping val="standard"/>
        <c:ser>
          <c:idx val="3"/>
          <c:order val="1"/>
          <c:tx>
            <c:strRef>
              <c:f>'RESUMEN INV. EN USD modificado'!$F$19</c:f>
              <c:strCache>
                <c:ptCount val="1"/>
                <c:pt idx="0">
                  <c:v>Meta Contrato Concesión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'RESUMEN INV. EN USD modificado'!$B$22:$B$31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'RESUMEN INV. EN USD modificado'!$F$22:$F$31</c:f>
              <c:numCache>
                <c:formatCode>#,##0.0</c:formatCode>
                <c:ptCount val="10"/>
                <c:pt idx="0">
                  <c:v>9.4582082857142851</c:v>
                </c:pt>
                <c:pt idx="1">
                  <c:v>9.4582082857142851</c:v>
                </c:pt>
                <c:pt idx="2">
                  <c:v>9.4582082857142851</c:v>
                </c:pt>
                <c:pt idx="3">
                  <c:v>9.4582082857142851</c:v>
                </c:pt>
                <c:pt idx="4">
                  <c:v>9.4582082857142851</c:v>
                </c:pt>
                <c:pt idx="5">
                  <c:v>9.4582082857142851</c:v>
                </c:pt>
                <c:pt idx="6">
                  <c:v>9.4582082857142851</c:v>
                </c:pt>
                <c:pt idx="7">
                  <c:v>9.4582082857142851</c:v>
                </c:pt>
                <c:pt idx="8">
                  <c:v>9.4582082857142851</c:v>
                </c:pt>
                <c:pt idx="9">
                  <c:v>9.4582082857142851</c:v>
                </c:pt>
              </c:numCache>
            </c:numRef>
          </c:val>
        </c:ser>
        <c:marker val="1"/>
        <c:axId val="142675328"/>
        <c:axId val="142689408"/>
      </c:lineChart>
      <c:catAx>
        <c:axId val="142672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42673792"/>
        <c:crosses val="autoZero"/>
        <c:auto val="1"/>
        <c:lblAlgn val="ctr"/>
        <c:lblOffset val="100"/>
      </c:catAx>
      <c:valAx>
        <c:axId val="142673792"/>
        <c:scaling>
          <c:orientation val="minMax"/>
          <c:max val="2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42672256"/>
        <c:crosses val="autoZero"/>
        <c:crossBetween val="between"/>
      </c:valAx>
      <c:catAx>
        <c:axId val="142675328"/>
        <c:scaling>
          <c:orientation val="minMax"/>
        </c:scaling>
        <c:delete val="1"/>
        <c:axPos val="b"/>
        <c:numFmt formatCode="General" sourceLinked="1"/>
        <c:tickLblPos val="none"/>
        <c:crossAx val="142689408"/>
        <c:crosses val="autoZero"/>
        <c:auto val="1"/>
        <c:lblAlgn val="ctr"/>
        <c:lblOffset val="100"/>
      </c:catAx>
      <c:valAx>
        <c:axId val="142689408"/>
        <c:scaling>
          <c:orientation val="minMax"/>
          <c:max val="25000"/>
        </c:scaling>
        <c:delete val="1"/>
        <c:axPos val="r"/>
        <c:numFmt formatCode="#,##0.0" sourceLinked="1"/>
        <c:tickLblPos val="none"/>
        <c:crossAx val="142675328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9814690793708606E-2"/>
          <c:y val="0.82997132752121305"/>
          <c:w val="0.84321826823670099"/>
          <c:h val="0.14233367779120001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>
        <c:manualLayout>
          <c:layoutTarget val="inner"/>
          <c:xMode val="edge"/>
          <c:yMode val="edge"/>
          <c:x val="0.10335665539484397"/>
          <c:y val="0.135772812578275"/>
          <c:w val="0.80357019192519397"/>
          <c:h val="0.45746274443000401"/>
        </c:manualLayout>
      </c:layout>
      <c:lineChart>
        <c:grouping val="standard"/>
        <c:ser>
          <c:idx val="1"/>
          <c:order val="0"/>
          <c:tx>
            <c:strRef>
              <c:f>Hoja1!$C$9</c:f>
              <c:strCache>
                <c:ptCount val="1"/>
                <c:pt idx="0">
                  <c:v>Factura Media Mensual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88141269455315E-2"/>
                  <c:y val="-1.870870800758760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876104254786518E-2"/>
                  <c:y val="-1.56026479911061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333375385696216E-2"/>
                  <c:y val="-1.13874455336984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838540579009215E-2"/>
                  <c:y val="-2.16761252189533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868759429456725E-2"/>
                  <c:y val="-8.19052435955413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4.8445575494093451E-2"/>
                      <c:h val="5.086679178352815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3.2979419434320013E-2"/>
                  <c:y val="-8.390686516963687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810621567923322E-2"/>
                  <c:y val="-3.10879828394220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\ #,##0" sourceLinked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Hoja1!$A$10:$A$16</c:f>
              <c:strCache>
                <c:ptCount val="7"/>
                <c:pt idx="0">
                  <c:v>Adm.Municipal</c:v>
                </c:pt>
                <c:pt idx="1">
                  <c:v>Adm.Provincial</c:v>
                </c:pt>
                <c:pt idx="2">
                  <c:v>Adm.Nacional</c:v>
                </c:pt>
                <c:pt idx="3">
                  <c:v>Comercio e Industria</c:v>
                </c:pt>
                <c:pt idx="4">
                  <c:v>Carenciados</c:v>
                </c:pt>
                <c:pt idx="5">
                  <c:v>Jubilados</c:v>
                </c:pt>
                <c:pt idx="6">
                  <c:v>Domésticos</c:v>
                </c:pt>
              </c:strCache>
            </c:strRef>
          </c:cat>
          <c:val>
            <c:numRef>
              <c:f>Hoja1!$C$10:$C$16</c:f>
              <c:numCache>
                <c:formatCode>"$"\ #,##0</c:formatCode>
                <c:ptCount val="7"/>
                <c:pt idx="0">
                  <c:v>1151.2357705045481</c:v>
                </c:pt>
                <c:pt idx="1">
                  <c:v>2027.8322429526415</c:v>
                </c:pt>
                <c:pt idx="2">
                  <c:v>1347.0752214917934</c:v>
                </c:pt>
                <c:pt idx="3">
                  <c:v>847.99640600257294</c:v>
                </c:pt>
                <c:pt idx="4">
                  <c:v>74.148814195053831</c:v>
                </c:pt>
                <c:pt idx="5">
                  <c:v>84.792103323166629</c:v>
                </c:pt>
                <c:pt idx="6">
                  <c:v>254.29932517727471</c:v>
                </c:pt>
              </c:numCache>
            </c:numRef>
          </c:val>
        </c:ser>
        <c:marker val="1"/>
        <c:axId val="142902016"/>
        <c:axId val="142903552"/>
      </c:lineChart>
      <c:catAx>
        <c:axId val="142902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2903552"/>
        <c:crosses val="autoZero"/>
        <c:lblAlgn val="ctr"/>
        <c:lblOffset val="100"/>
      </c:catAx>
      <c:valAx>
        <c:axId val="142903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290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559328299274478"/>
          <c:y val="0.8188086949308182"/>
          <c:w val="0.44095667281641809"/>
          <c:h val="6.130561268711581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>
        <c:manualLayout>
          <c:layoutTarget val="inner"/>
          <c:xMode val="edge"/>
          <c:yMode val="edge"/>
          <c:x val="7.690660543382434E-2"/>
          <c:y val="0.14987824339481601"/>
          <c:w val="0.85712884777554821"/>
          <c:h val="0.67062586698351367"/>
        </c:manualLayout>
      </c:layout>
      <c:lineChart>
        <c:grouping val="standard"/>
        <c:ser>
          <c:idx val="0"/>
          <c:order val="0"/>
          <c:tx>
            <c:strRef>
              <c:f>'Tarifa (2)'!$X$43</c:f>
              <c:strCache>
                <c:ptCount val="1"/>
                <c:pt idx="0">
                  <c:v>Tarifa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cat>
            <c:numRef>
              <c:f>'Tarifa (2)'!$K$46:$K$57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'Tarifa (2)'!$X$46:$X$57</c:f>
              <c:numCache>
                <c:formatCode>_ * #,##0_ ;_ * \-#,##0_ ;_ * "-"??_ ;_ @_ 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135</c:v>
                </c:pt>
                <c:pt idx="3">
                  <c:v>169.31700000000001</c:v>
                </c:pt>
                <c:pt idx="4">
                  <c:v>211.64625000000001</c:v>
                </c:pt>
                <c:pt idx="5">
                  <c:v>349.37254552882501</c:v>
                </c:pt>
                <c:pt idx="6">
                  <c:v>349.37254552882501</c:v>
                </c:pt>
                <c:pt idx="7">
                  <c:v>471.65293646391382</c:v>
                </c:pt>
                <c:pt idx="8">
                  <c:v>471.65293646391382</c:v>
                </c:pt>
                <c:pt idx="9">
                  <c:v>839.54222690576546</c:v>
                </c:pt>
                <c:pt idx="10">
                  <c:v>839.54222690576546</c:v>
                </c:pt>
                <c:pt idx="11">
                  <c:v>2182.809789954993</c:v>
                </c:pt>
              </c:numCache>
            </c:numRef>
          </c:val>
        </c:ser>
        <c:ser>
          <c:idx val="3"/>
          <c:order val="1"/>
          <c:tx>
            <c:strRef>
              <c:f>'Tarifa (2)'!$AA$43</c:f>
              <c:strCache>
                <c:ptCount val="1"/>
                <c:pt idx="0">
                  <c:v>IPC</c:v>
                </c:pt>
              </c:strCache>
            </c:strRef>
          </c:tx>
          <c:spPr>
            <a:ln w="38100" cap="flat" cmpd="dbl" algn="ctr">
              <a:solidFill>
                <a:srgbClr val="800000"/>
              </a:solidFill>
              <a:miter lim="800000"/>
            </a:ln>
            <a:effectLst/>
          </c:spPr>
          <c:marker>
            <c:symbol val="none"/>
          </c:marker>
          <c:cat>
            <c:numRef>
              <c:f>'Tarifa (2)'!$K$46:$K$57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'Tarifa (2)'!$AA$46:$AA$57</c:f>
              <c:numCache>
                <c:formatCode>_ * #,##0_ ;_ * \-#,##0_ ;_ * "-"??_ ;_ @_ </c:formatCode>
                <c:ptCount val="12"/>
                <c:pt idx="0">
                  <c:v>107.7553009992688</c:v>
                </c:pt>
                <c:pt idx="1">
                  <c:v>136.88033146478205</c:v>
                </c:pt>
                <c:pt idx="2">
                  <c:v>168.73994638069726</c:v>
                </c:pt>
                <c:pt idx="3">
                  <c:v>207.56032171581771</c:v>
                </c:pt>
                <c:pt idx="4">
                  <c:v>273.86302705337567</c:v>
                </c:pt>
                <c:pt idx="5">
                  <c:v>380.69217645625127</c:v>
                </c:pt>
                <c:pt idx="6">
                  <c:v>500.87253229344412</c:v>
                </c:pt>
                <c:pt idx="7">
                  <c:v>656.60460727071052</c:v>
                </c:pt>
                <c:pt idx="8">
                  <c:v>818.33483614451518</c:v>
                </c:pt>
                <c:pt idx="9">
                  <c:v>1257.8738329671799</c:v>
                </c:pt>
                <c:pt idx="10">
                  <c:v>1782.8162836077481</c:v>
                </c:pt>
                <c:pt idx="11">
                  <c:v>2317.661168690071</c:v>
                </c:pt>
              </c:numCache>
            </c:numRef>
          </c:val>
        </c:ser>
        <c:marker val="1"/>
        <c:axId val="156300800"/>
        <c:axId val="156302336"/>
      </c:lineChart>
      <c:catAx>
        <c:axId val="15630080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56302336"/>
        <c:crosses val="autoZero"/>
        <c:auto val="1"/>
        <c:lblAlgn val="ctr"/>
        <c:lblOffset val="100"/>
      </c:catAx>
      <c:valAx>
        <c:axId val="156302336"/>
        <c:scaling>
          <c:orientation val="minMax"/>
          <c:max val="2550"/>
          <c:min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56300800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3"/>
  <c:chart>
    <c:autoTitleDeleted val="1"/>
    <c:plotArea>
      <c:layout>
        <c:manualLayout>
          <c:layoutTarget val="inner"/>
          <c:xMode val="edge"/>
          <c:yMode val="edge"/>
          <c:x val="8.3463599397436333E-2"/>
          <c:y val="0.16136967951239006"/>
          <c:w val="0.82888007719894419"/>
          <c:h val="0.79999543637025139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spPr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spPr>
              <a:solidFill>
                <a:srgbClr val="00206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Recursos Humanos
61%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897900306784714E-3"/>
                  <c:y val="-6.0454884104209723E-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ysClr val="windowText" lastClr="000000"/>
                        </a:solidFill>
                      </a:rPr>
                      <a:t>Suministro Eléctrico
11%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626449436648207"/>
                  <c:y val="-7.493097850366871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Mantenimientos y </a:t>
                    </a:r>
                  </a:p>
                  <a:p>
                    <a:r>
                      <a:rPr lang="en-US" sz="1200"/>
                      <a:t>Reparaciones
8%</a:t>
                    </a:r>
                    <a:endParaRPr lang="en-US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667398678285808E-2"/>
                  <c:y val="-9.5593909858805129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006398458269721E-2"/>
                  <c:y val="-3.2858083166812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DGI
3%</a:t>
                    </a:r>
                    <a:endParaRPr lang="en-US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281969555248804E-2"/>
                  <c:y val="-9.914164704667255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Serv</a:t>
                    </a:r>
                    <a:r>
                      <a:rPr lang="en-US" sz="1200" dirty="0"/>
                      <a:t>. </a:t>
                    </a:r>
                    <a:r>
                      <a:rPr lang="en-US" sz="1200" dirty="0" err="1"/>
                      <a:t>tercerizados</a:t>
                    </a:r>
                    <a:r>
                      <a:rPr lang="en-US" sz="1200" dirty="0"/>
                      <a:t> </a:t>
                    </a:r>
                    <a:r>
                      <a:rPr lang="en-US" sz="1200" dirty="0" smtClean="0"/>
                      <a:t>. </a:t>
                    </a:r>
                    <a:r>
                      <a:rPr lang="en-US" sz="1200" dirty="0"/>
                      <a:t>
3%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53157325922491E-4"/>
                  <c:y val="-3.8834915435932309E-2"/>
                </c:manualLayout>
              </c:layout>
              <c:tx>
                <c:rich>
                  <a:bodyPr/>
                  <a:lstStyle/>
                  <a:p>
                    <a:r>
                      <a:rPr lang="es-MX" sz="1200"/>
                      <a:t>Impuesto Tasas y</a:t>
                    </a:r>
                  </a:p>
                  <a:p>
                    <a:r>
                      <a:rPr lang="es-MX" sz="1200"/>
                      <a:t> Contribuciones
3%</a:t>
                    </a:r>
                    <a:endParaRPr lang="es-MX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845864855138127E-4"/>
                  <c:y val="-3.4506539376808087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7558487893419417E-2"/>
                  <c:y val="-0.15218051834180996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2420363820503204"/>
                  <c:y val="2.6035734247817612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383219774734107E-2"/>
                  <c:y val="-4.2439433110623814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9684383130514912E-2"/>
                  <c:y val="-0.12884130443595401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5860681616071127E-3"/>
                  <c:y val="-0.1228516389214710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242063295282108E-3"/>
                  <c:y val="-1.20160623285359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es-AR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0633911540000066"/>
                      <c:h val="0.1597663710170337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1.4332682065675499E-2"/>
                  <c:y val="0.1022400045510980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5038237867325517E-2"/>
                  <c:y val="-6.7340478838468524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AR"/>
              </a:p>
            </c:txPr>
            <c:dLblPos val="bestFit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'Presu 2020'!$B$192:$B$206</c:f>
              <c:strCache>
                <c:ptCount val="15"/>
                <c:pt idx="0">
                  <c:v>Recursos Humanos</c:v>
                </c:pt>
                <c:pt idx="1">
                  <c:v>Suministro Eléctrico</c:v>
                </c:pt>
                <c:pt idx="2">
                  <c:v>Mantenimientos y Reparaciones</c:v>
                </c:pt>
                <c:pt idx="3">
                  <c:v>Insumos químicos</c:v>
                </c:pt>
                <c:pt idx="4">
                  <c:v>Departamento Gral de Irrigación</c:v>
                </c:pt>
                <c:pt idx="5">
                  <c:v>Servicios tercerizados y Honorarios por servicios </c:v>
                </c:pt>
                <c:pt idx="6">
                  <c:v>Impuesto Tasas y Contribuciones</c:v>
                </c:pt>
                <c:pt idx="7">
                  <c:v>Alquileres</c:v>
                </c:pt>
                <c:pt idx="8">
                  <c:v>Gastos de Facturación y Distribución</c:v>
                </c:pt>
                <c:pt idx="9">
                  <c:v>Combustibles y Movilidad</c:v>
                </c:pt>
                <c:pt idx="10">
                  <c:v>Gtos bancarios y Comisiones por Recaudación</c:v>
                </c:pt>
                <c:pt idx="11">
                  <c:v>Seguros</c:v>
                </c:pt>
                <c:pt idx="12">
                  <c:v>Servicios de Comunicación</c:v>
                </c:pt>
                <c:pt idx="13">
                  <c:v>Insumos de Trabajo</c:v>
                </c:pt>
                <c:pt idx="14">
                  <c:v>Otros ingresos</c:v>
                </c:pt>
              </c:strCache>
            </c:strRef>
          </c:cat>
          <c:val>
            <c:numRef>
              <c:f>'Presu 2020'!$C$192:$C$206</c:f>
              <c:numCache>
                <c:formatCode>_ "$"\ * #,##0_ ;_ "$"\ * \-#,##0_ ;_ "$"\ * "-"??_ ;_ @_ </c:formatCode>
                <c:ptCount val="15"/>
                <c:pt idx="0">
                  <c:v>-1481918056.0270898</c:v>
                </c:pt>
                <c:pt idx="1">
                  <c:v>-254023364.50800002</c:v>
                </c:pt>
                <c:pt idx="2">
                  <c:v>-190198900.07432798</c:v>
                </c:pt>
                <c:pt idx="3">
                  <c:v>-88168340.414247423</c:v>
                </c:pt>
                <c:pt idx="4">
                  <c:v>-76802207.682400003</c:v>
                </c:pt>
                <c:pt idx="5">
                  <c:v>-75685069.919430017</c:v>
                </c:pt>
                <c:pt idx="6">
                  <c:v>-69077424.570358187</c:v>
                </c:pt>
                <c:pt idx="7">
                  <c:v>-61837877.176197797</c:v>
                </c:pt>
                <c:pt idx="8">
                  <c:v>-43605423.251152091</c:v>
                </c:pt>
                <c:pt idx="9">
                  <c:v>-31134235.216174908</c:v>
                </c:pt>
                <c:pt idx="10">
                  <c:v>-19071640.401767697</c:v>
                </c:pt>
                <c:pt idx="11">
                  <c:v>-10101064.192263201</c:v>
                </c:pt>
                <c:pt idx="12">
                  <c:v>-8024596.6281853309</c:v>
                </c:pt>
                <c:pt idx="13">
                  <c:v>-6142326.6600435991</c:v>
                </c:pt>
                <c:pt idx="14">
                  <c:v>409884</c:v>
                </c:pt>
              </c:numCache>
            </c:numRef>
          </c:val>
        </c:ser>
        <c:dLbls>
          <c:showCatName val="1"/>
          <c:showPercent val="1"/>
        </c:dLbls>
        <c:gapWidth val="100"/>
        <c:splitType val="pos"/>
        <c:splitPos val="7"/>
        <c:secondPieSize val="75"/>
        <c:serLines/>
      </c:ofPieChart>
    </c:plotArea>
    <c:plotVisOnly val="1"/>
    <c:dispBlanksAs val="zero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0.597</cdr:x>
      <cdr:y>0.12806</cdr:y>
    </cdr:from>
    <cdr:to>
      <cdr:x>0.85614</cdr:x>
      <cdr:y>0.36063</cdr:y>
    </cdr:to>
    <cdr:sp macro="" textlink="">
      <cdr:nvSpPr>
        <cdr:cNvPr id="2" name="Pentágono 1"/>
        <cdr:cNvSpPr/>
      </cdr:nvSpPr>
      <cdr:spPr>
        <a:xfrm xmlns:a="http://schemas.openxmlformats.org/drawingml/2006/main">
          <a:off x="4464496" y="648072"/>
          <a:ext cx="1937899" cy="1176938"/>
        </a:xfrm>
        <a:prstGeom xmlns:a="http://schemas.openxmlformats.org/drawingml/2006/main" prst="homePlate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es-AR" sz="1400" b="1" dirty="0" smtClean="0"/>
            <a:t>PEDIDO DE  READECUACIÓN TARIFARIA</a:t>
          </a:r>
        </a:p>
        <a:p xmlns:a="http://schemas.openxmlformats.org/drawingml/2006/main">
          <a:pPr algn="ctr"/>
          <a:r>
            <a:rPr lang="es-AR" sz="2400" b="1" dirty="0" smtClean="0"/>
            <a:t>162%</a:t>
          </a:r>
          <a:endParaRPr lang="es-AR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AR" smtClean="0"/>
              <a:t>GASTOS OPERATIVOS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70779-4B2E-4428-BF5D-E929B9163CD4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343DB-F723-4DAE-BAD0-F69567DE34D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118061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AR" smtClean="0"/>
              <a:t>GASTOS OPERATIVOS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435D-C931-4D7A-8D18-CAA85FE3E324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74DB5-247F-40DF-A4E7-C12DEAC390D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61877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1CA4C6-F337-4B49-B5C1-779728989DE3}" type="slidenum">
              <a:rPr lang="es-AR" altLang="es-AR" smtClean="0"/>
              <a:pPr/>
              <a:t>1</a:t>
            </a:fld>
            <a:endParaRPr lang="es-AR" altLang="es-AR" smtClean="0"/>
          </a:p>
        </p:txBody>
      </p:sp>
    </p:spTree>
    <p:extLst>
      <p:ext uri="{BB962C8B-B14F-4D97-AF65-F5344CB8AC3E}">
        <p14:creationId xmlns="" xmlns:p14="http://schemas.microsoft.com/office/powerpoint/2010/main" val="3125189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Los usuarios domésticos tienen una tarifa media mensual de $254</a:t>
            </a:r>
            <a:r>
              <a:rPr lang="es-ES" baseline="0" dirty="0" smtClean="0"/>
              <a:t> y son 376.325 usuarios</a:t>
            </a:r>
          </a:p>
          <a:p>
            <a:r>
              <a:rPr lang="es-ES" baseline="0" dirty="0" smtClean="0"/>
              <a:t>Los usuarios jubilados tienen una tarifa media mensual de $85 y son 8.282 usuarios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Los usuarios carenciados tienen una tarifa media mensual de $74 y son 904 usuarios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Los usuarios Comercio e Industria tienen una tarifa media mensual de $848 y son 21.544 usuarios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Los usuarios Administración Nacional  tienen una tarifa media mensual de $1.347 y son 725 usuarios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Los usuarios Administración Provincial  tienen una tarifa media mensual de $2.028 y son 2.208 usuarios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Los usuarios Administración Municipal tienen una tarifa media mensual de $1.151 y son 1.837 usuarios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4DB5-247F-40DF-A4E7-C12DEAC390D9}" type="slidenum">
              <a:rPr lang="es-AR" smtClean="0"/>
              <a:pPr/>
              <a:t>19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66081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91385C2-C8D5-459F-A60C-C0BC46F53ADB}" type="slidenum">
              <a:rPr lang="es-AR" altLang="es-AR" smtClean="0"/>
              <a:pPr/>
              <a:t>3</a:t>
            </a:fld>
            <a:endParaRPr lang="es-AR" altLang="es-AR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es-AR" altLang="es-AR" dirty="0" smtClean="0"/>
              <a:t>Existen</a:t>
            </a:r>
            <a:r>
              <a:rPr lang="es-AR" altLang="es-AR" baseline="0" dirty="0" smtClean="0"/>
              <a:t> otros prestadores de Servicios- Municipalidad de </a:t>
            </a:r>
            <a:r>
              <a:rPr lang="es-AR" altLang="es-AR" baseline="0" dirty="0" err="1" smtClean="0"/>
              <a:t>Maipu</a:t>
            </a:r>
            <a:r>
              <a:rPr lang="es-AR" altLang="es-AR" baseline="0" dirty="0" smtClean="0"/>
              <a:t>- </a:t>
            </a:r>
            <a:r>
              <a:rPr lang="es-AR" altLang="es-AR" baseline="0" dirty="0" err="1" smtClean="0"/>
              <a:t>Tupungato</a:t>
            </a:r>
            <a:r>
              <a:rPr lang="es-AR" altLang="es-AR" baseline="0" dirty="0" smtClean="0"/>
              <a:t> y Luján (en algunas localidades). Operadores de Gestión Comunitaria, localizados generalmente en zonas rurales. Hay tambien otros operadores privados  como por ej. Dalvian</a:t>
            </a:r>
            <a:endParaRPr lang="es-AR" altLang="es-AR" dirty="0" smtClean="0"/>
          </a:p>
        </p:txBody>
      </p:sp>
    </p:spTree>
    <p:extLst>
      <p:ext uri="{BB962C8B-B14F-4D97-AF65-F5344CB8AC3E}">
        <p14:creationId xmlns="" xmlns:p14="http://schemas.microsoft.com/office/powerpoint/2010/main" val="137841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err="1" smtClean="0"/>
              <a:t>AySAM</a:t>
            </a:r>
            <a:r>
              <a:rPr lang="es-ES" sz="1600" dirty="0" smtClean="0"/>
              <a:t> presta el</a:t>
            </a:r>
            <a:r>
              <a:rPr lang="es-ES" sz="1600" baseline="0" dirty="0" smtClean="0"/>
              <a:t> servicio del</a:t>
            </a:r>
            <a:r>
              <a:rPr lang="es-ES" sz="1600" dirty="0" smtClean="0"/>
              <a:t> ciclo urbano</a:t>
            </a:r>
            <a:r>
              <a:rPr lang="es-ES" sz="1600" baseline="0" dirty="0" smtClean="0"/>
              <a:t> del agua, esto consiste en captación en río en el gran Mendoza o en perforaciones subterráneas en las zonas rurales, para luego hacer la potabilización, almacenamiento y distribución para el consumo. Esto se completa con la depuración </a:t>
            </a:r>
            <a:r>
              <a:rPr lang="es-ES" sz="1600" baseline="0" dirty="0" err="1" smtClean="0"/>
              <a:t>dell</a:t>
            </a:r>
            <a:r>
              <a:rPr lang="es-ES" sz="1600" baseline="0" dirty="0" smtClean="0"/>
              <a:t> tratamiento de las aguas grises y posterior uso en los ACRE.</a:t>
            </a:r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4DB5-247F-40DF-A4E7-C12DEAC390D9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11213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1C4C676-A391-492B-B7B0-2A56A8770A39}" type="slidenum">
              <a:rPr lang="es-AR" altLang="es-AR" smtClean="0"/>
              <a:pPr/>
              <a:t>11</a:t>
            </a:fld>
            <a:endParaRPr lang="es-AR" altLang="es-AR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s-AR" altLang="es-AR" smtClean="0"/>
          </a:p>
        </p:txBody>
      </p:sp>
    </p:spTree>
    <p:extLst>
      <p:ext uri="{BB962C8B-B14F-4D97-AF65-F5344CB8AC3E}">
        <p14:creationId xmlns="" xmlns:p14="http://schemas.microsoft.com/office/powerpoint/2010/main" val="243592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xfrm>
            <a:off x="914838" y="4344096"/>
            <a:ext cx="5028326" cy="4113994"/>
          </a:xfrm>
        </p:spPr>
        <p:txBody>
          <a:bodyPr/>
          <a:lstStyle/>
          <a:p>
            <a:endParaRPr lang="es-ES">
              <a:latin typeface="Arial" charset="0"/>
            </a:endParaRPr>
          </a:p>
        </p:txBody>
      </p:sp>
      <p:sp>
        <p:nvSpPr>
          <p:cNvPr id="155652" name="3 Marcador de número de diapositiva"/>
          <p:cNvSpPr txBox="1">
            <a:spLocks noGrp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5DD39A3-0C9A-44DF-8F83-E2F49AC4AD9C}" type="slidenum">
              <a:rPr lang="es-ES" sz="1200"/>
              <a:pPr algn="r" eaLnBrk="0" hangingPunct="0"/>
              <a:t>12</a:t>
            </a:fld>
            <a:endParaRPr lang="es-ES" sz="1200"/>
          </a:p>
        </p:txBody>
      </p:sp>
    </p:spTree>
    <p:extLst>
      <p:ext uri="{BB962C8B-B14F-4D97-AF65-F5344CB8AC3E}">
        <p14:creationId xmlns="" xmlns:p14="http://schemas.microsoft.com/office/powerpoint/2010/main" val="357632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Los</a:t>
            </a:r>
            <a:r>
              <a:rPr lang="es-ES" baseline="0" dirty="0" smtClean="0"/>
              <a:t> aportes del Gobierno Provincial desde la constitución de la SAPEM fueron para cubrir inversiones y gastos operativos.</a:t>
            </a:r>
          </a:p>
          <a:p>
            <a:r>
              <a:rPr lang="es-ES" baseline="0" dirty="0" smtClean="0"/>
              <a:t>Solo los años 2017, 2018 pasamos el parámetro de inversión del Contrato de Concesión de $9,5 </a:t>
            </a:r>
            <a:r>
              <a:rPr lang="es-ES" baseline="0" dirty="0" err="1" smtClean="0"/>
              <a:t>Mill</a:t>
            </a:r>
            <a:r>
              <a:rPr lang="es-ES" baseline="0" dirty="0" smtClean="0"/>
              <a:t> por año, el 2019 estaremos muy cerca de cumplirlo y del 2009 al 2016 muy lejos. </a:t>
            </a:r>
          </a:p>
          <a:p>
            <a:r>
              <a:rPr lang="es-ES" baseline="0" dirty="0" smtClean="0"/>
              <a:t>Pero si a los aportes de capital le sumamos los aportes del Gobierno Provincial para cubrir gastos operativos por falta de tarifa, vemos que en el período el total de aportes alcanza a cubrir la meta de inversión.</a:t>
            </a:r>
          </a:p>
          <a:p>
            <a:r>
              <a:rPr lang="es-ES" baseline="0" dirty="0" smtClean="0"/>
              <a:t> Es decir desde que se crea SAPEM hasta la fecha hemos realizado inversiones menores al deterioro natural de la red, y esto se puede observar a través del aumento de los reclamos de los usuarios y roturas de nuestras redes.</a:t>
            </a:r>
          </a:p>
          <a:p>
            <a:r>
              <a:rPr lang="es-ES" baseline="0" dirty="0" smtClean="0"/>
              <a:t>El desafío futuro es que los aportes provinciales sean para INVERSIÓN, PARA MEJORAR EL ESTADO DE NUESTRAS REDES, DISMINUIR LOS RECLAMOS DE LOS USUARIOS Y MEJORAR LA PRESTACIÓN DE NUESTROS SERVICIOS.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4DB5-247F-40DF-A4E7-C12DEAC390D9}" type="slidenum">
              <a:rPr lang="es-AR" smtClean="0"/>
              <a:pPr/>
              <a:t>13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75159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2 Marcador de notas"/>
          <p:cNvSpPr>
            <a:spLocks noGrp="1"/>
          </p:cNvSpPr>
          <p:nvPr>
            <p:ph type="body" idx="1"/>
          </p:nvPr>
        </p:nvSpPr>
        <p:spPr>
          <a:xfrm>
            <a:off x="914838" y="4344096"/>
            <a:ext cx="5028326" cy="4113994"/>
          </a:xfrm>
        </p:spPr>
        <p:txBody>
          <a:bodyPr/>
          <a:lstStyle/>
          <a:p>
            <a:endParaRPr lang="es-ES" dirty="0">
              <a:latin typeface="Arial" charset="0"/>
            </a:endParaRPr>
          </a:p>
        </p:txBody>
      </p:sp>
      <p:sp>
        <p:nvSpPr>
          <p:cNvPr id="147460" name="3 Marcador de número de diapositiva"/>
          <p:cNvSpPr txBox="1">
            <a:spLocks noGrp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B109E5D-BA47-4132-948B-EA997ECA4D95}" type="slidenum">
              <a:rPr lang="es-ES" sz="1200"/>
              <a:pPr algn="r" eaLnBrk="0" hangingPunct="0"/>
              <a:t>14</a:t>
            </a:fld>
            <a:endParaRPr lang="es-ES" sz="1200"/>
          </a:p>
        </p:txBody>
      </p:sp>
    </p:spTree>
    <p:extLst>
      <p:ext uri="{BB962C8B-B14F-4D97-AF65-F5344CB8AC3E}">
        <p14:creationId xmlns="" xmlns:p14="http://schemas.microsoft.com/office/powerpoint/2010/main" val="24159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2 Marcador de notas"/>
          <p:cNvSpPr>
            <a:spLocks noGrp="1"/>
          </p:cNvSpPr>
          <p:nvPr>
            <p:ph type="body" idx="1"/>
          </p:nvPr>
        </p:nvSpPr>
        <p:spPr>
          <a:xfrm>
            <a:off x="914838" y="4344096"/>
            <a:ext cx="5028326" cy="4113994"/>
          </a:xfrm>
        </p:spPr>
        <p:txBody>
          <a:bodyPr/>
          <a:lstStyle/>
          <a:p>
            <a:endParaRPr lang="es-ES" dirty="0">
              <a:latin typeface="Arial" charset="0"/>
            </a:endParaRPr>
          </a:p>
        </p:txBody>
      </p:sp>
      <p:sp>
        <p:nvSpPr>
          <p:cNvPr id="157700" name="3 Marcador de número de diapositiva"/>
          <p:cNvSpPr txBox="1">
            <a:spLocks noGrp="1"/>
          </p:cNvSpPr>
          <p:nvPr/>
        </p:nvSpPr>
        <p:spPr bwMode="auto">
          <a:xfrm>
            <a:off x="3885599" y="8686727"/>
            <a:ext cx="2972401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BE57F1B-36A9-4537-8026-A722E0FC6634}" type="slidenum">
              <a:rPr lang="es-ES" sz="1200"/>
              <a:pPr algn="r" eaLnBrk="0" hangingPunct="0"/>
              <a:t>17</a:t>
            </a:fld>
            <a:endParaRPr lang="es-ES" sz="1200"/>
          </a:p>
        </p:txBody>
      </p:sp>
    </p:spTree>
    <p:extLst>
      <p:ext uri="{BB962C8B-B14F-4D97-AF65-F5344CB8AC3E}">
        <p14:creationId xmlns="" xmlns:p14="http://schemas.microsoft.com/office/powerpoint/2010/main" val="3237819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Presentamos las variaciones de precios desde la constitución SAPEM hasta la fecha, la Tarifa de </a:t>
            </a:r>
            <a:r>
              <a:rPr lang="es-ES" dirty="0" err="1" smtClean="0"/>
              <a:t>AySAM</a:t>
            </a:r>
            <a:r>
              <a:rPr lang="es-ES" baseline="0" dirty="0" smtClean="0"/>
              <a:t> aumento el 742%, mientras el Canon de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4DB5-247F-40DF-A4E7-C12DEAC390D9}" type="slidenum">
              <a:rPr lang="es-AR" smtClean="0"/>
              <a:pPr/>
              <a:t>18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97211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10765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76824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2936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19415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 altLang="es-AR"/>
              <a:t>5/10/16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2F9C9-66D0-4948-8BD9-7BA9729C56B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75260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51404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77554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9221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61405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6559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7446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377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222C-0179-460A-9350-7B99B46DD06D}" type="datetimeFigureOut">
              <a:rPr lang="es-AR" smtClean="0"/>
              <a:pPr/>
              <a:t>20/12/2019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087F-FF51-423A-A069-6C9F6A4299A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62212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611560" y="1916832"/>
            <a:ext cx="7630492" cy="28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altLang="es-AR" sz="4400" b="1" dirty="0">
                <a:solidFill>
                  <a:srgbClr val="002060"/>
                </a:solidFill>
                <a:latin typeface="Calibri" pitchFamily="34" charset="0"/>
              </a:rPr>
              <a:t>AUDIENCIA </a:t>
            </a:r>
            <a:r>
              <a:rPr lang="es-AR" altLang="es-AR" sz="4400" b="1" dirty="0" smtClean="0">
                <a:solidFill>
                  <a:srgbClr val="002060"/>
                </a:solidFill>
                <a:latin typeface="Calibri" pitchFamily="34" charset="0"/>
              </a:rPr>
              <a:t>PÚBLICA</a:t>
            </a:r>
          </a:p>
          <a:p>
            <a:pPr algn="ctr"/>
            <a:endParaRPr lang="es-AR" altLang="es-AR" sz="44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AR" sz="3600" b="1" dirty="0">
                <a:solidFill>
                  <a:srgbClr val="002060"/>
                </a:solidFill>
              </a:rPr>
              <a:t>RECOMPOSICIÓN Y CONVERGENCIA DE LAS TARIFAS PARA LA EMPRESA AGUA Y SANEAMIENTO MENDOZA S.A.P.E.M</a:t>
            </a:r>
            <a:r>
              <a:rPr lang="es-AR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s-AR" altLang="es-AR" sz="3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r>
              <a:rPr lang="es-AR" altLang="es-AR" sz="3600" dirty="0" smtClean="0">
                <a:solidFill>
                  <a:srgbClr val="002060"/>
                </a:solidFill>
                <a:latin typeface="Calibri" pitchFamily="34" charset="0"/>
              </a:rPr>
              <a:t>Presidente de AySAM S.A.P.E.M.</a:t>
            </a:r>
          </a:p>
          <a:p>
            <a:r>
              <a:rPr lang="es-AR" altLang="es-AR" sz="3600" dirty="0" smtClean="0">
                <a:solidFill>
                  <a:srgbClr val="002060"/>
                </a:solidFill>
                <a:latin typeface="Calibri" pitchFamily="34" charset="0"/>
              </a:rPr>
              <a:t>Lic. Alejandro Gallego</a:t>
            </a:r>
          </a:p>
          <a:p>
            <a:endParaRPr lang="es-AR" altLang="es-AR" sz="360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s-AR" altLang="es-AR" sz="3000" dirty="0" smtClean="0">
                <a:solidFill>
                  <a:srgbClr val="002060"/>
                </a:solidFill>
                <a:latin typeface="Calibri" pitchFamily="34" charset="0"/>
              </a:rPr>
              <a:t>20/12/2019</a:t>
            </a:r>
            <a:endParaRPr lang="es-AR" altLang="es-AR" sz="300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s-AR" altLang="es-AR" sz="4400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7764" y="5013176"/>
            <a:ext cx="2088232" cy="1478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2800416"/>
              </p:ext>
            </p:extLst>
          </p:nvPr>
        </p:nvGraphicFramePr>
        <p:xfrm>
          <a:off x="2411760" y="1052736"/>
          <a:ext cx="4734272" cy="29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01880597"/>
              </p:ext>
            </p:extLst>
          </p:nvPr>
        </p:nvGraphicFramePr>
        <p:xfrm>
          <a:off x="395536" y="4149080"/>
          <a:ext cx="4176464" cy="259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76214225"/>
              </p:ext>
            </p:extLst>
          </p:nvPr>
        </p:nvGraphicFramePr>
        <p:xfrm>
          <a:off x="4716016" y="4149080"/>
          <a:ext cx="396044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CANTIDAD DE USUARIOS 411.825 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3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-3589"/>
            <a:ext cx="9144000" cy="11283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AR" sz="2800" kern="0" dirty="0">
                <a:solidFill>
                  <a:schemeClr val="bg1"/>
                </a:solidFill>
              </a:rPr>
              <a:t>CAPITAL HUMANO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0756144"/>
              </p:ext>
            </p:extLst>
          </p:nvPr>
        </p:nvGraphicFramePr>
        <p:xfrm>
          <a:off x="827584" y="1700808"/>
          <a:ext cx="7632849" cy="4608508"/>
        </p:xfrm>
        <a:graphic>
          <a:graphicData uri="http://schemas.openxmlformats.org/drawingml/2006/table">
            <a:tbl>
              <a:tblPr/>
              <a:tblGrid>
                <a:gridCol w="1117002"/>
                <a:gridCol w="1098386"/>
                <a:gridCol w="1563803"/>
                <a:gridCol w="1898904"/>
                <a:gridCol w="1954754"/>
              </a:tblGrid>
              <a:tr h="77551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DOTACIÓN PERSONAL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CONEXIONES DE AGUA POTABLE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EMPLEADOS CADA 1.000 CONEXIONES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PARTICIPACIÓN DENTRO DE GASTOS DE OPERACIÓN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25850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345.175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351.802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358.484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365.207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371.622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378.280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384.171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390.249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402.739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 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410.175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68">
                <a:tc gridSpan="5">
                  <a:txBody>
                    <a:bodyPr/>
                    <a:lstStyle/>
                    <a:p>
                      <a:pPr algn="just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Ley 8213 dispone que la empresa puede alcanzar un máximo de 1.261 empleados, equivalente a 3,13 empleados por cada 1.000 conexiones de agua,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99182">
                <a:tc gridSpan="5">
                  <a:txBody>
                    <a:bodyPr/>
                    <a:lstStyle/>
                    <a:p>
                      <a:pPr algn="just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promedio de índices de empleados cada 1.000 conexiones en Prestadores de la Argentina asciende a 3,74 y en América Latina a 3,9.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484312"/>
            <a:ext cx="869315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hangingPunct="0"/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457200" indent="-457200" algn="just" eaLnBrk="0" hangingPunct="0">
              <a:lnSpc>
                <a:spcPct val="150000"/>
              </a:lnSpc>
              <a:buFontTx/>
              <a:buChar char="-"/>
            </a:pP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Los</a:t>
            </a:r>
            <a:r>
              <a:rPr lang="es-E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s-ES" sz="2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costos</a:t>
            </a:r>
            <a:r>
              <a:rPr lang="es-E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de operación de AYSAM SA deben financiarse mediante la tarifa del servicio. </a:t>
            </a:r>
          </a:p>
          <a:p>
            <a:pPr marL="457200" indent="-457200" algn="just" eaLnBrk="0" hangingPunct="0">
              <a:lnSpc>
                <a:spcPct val="150000"/>
              </a:lnSpc>
            </a:pPr>
            <a:r>
              <a:rPr lang="es-ES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 </a:t>
            </a:r>
            <a:r>
              <a:rPr lang="es-ES" sz="2200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El funcionamiento operativo de AySAM deberá autofinanciarse mediante los aumentos tarifarios graduales que correspondan … sin contar las inversiones previstas en la Ley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Char char="-"/>
            </a:pP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Las</a:t>
            </a:r>
            <a:r>
              <a:rPr lang="es-E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s-ES" sz="2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inversiones</a:t>
            </a:r>
            <a:r>
              <a:rPr lang="es-E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deben financiarse </a:t>
            </a: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mediante aportes del </a:t>
            </a: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Poder Ejecutivo </a:t>
            </a:r>
            <a:endParaRPr lang="es-AR" sz="22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6272" y="2856"/>
            <a:ext cx="9144000" cy="10801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cs typeface="Arial" charset="0"/>
              </a:rPr>
              <a:t>2) “MODELO ECONÓMICO DE AySAM SAPEM”</a:t>
            </a:r>
          </a:p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cs typeface="Arial" charset="0"/>
              </a:rPr>
              <a:t> Ley N° 8270 (2011)</a:t>
            </a:r>
            <a:endParaRPr lang="es-MX" sz="2400" b="1" i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39528" y="476671"/>
            <a:ext cx="6768542" cy="610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INVERSIONES</a:t>
            </a:r>
            <a:endParaRPr lang="es-AR" altLang="es-AR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"/>
            <a:ext cx="9144000" cy="10876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APORTES DEL GOBIERNO PROVINCIAL</a:t>
            </a:r>
          </a:p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(en millones de dólares)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5433938"/>
              </p:ext>
            </p:extLst>
          </p:nvPr>
        </p:nvGraphicFramePr>
        <p:xfrm>
          <a:off x="683568" y="1412776"/>
          <a:ext cx="7776866" cy="4954708"/>
        </p:xfrm>
        <a:graphic>
          <a:graphicData uri="http://schemas.openxmlformats.org/drawingml/2006/table">
            <a:tbl>
              <a:tblPr/>
              <a:tblGrid>
                <a:gridCol w="1154980"/>
                <a:gridCol w="1601377"/>
                <a:gridCol w="1673503"/>
                <a:gridCol w="1673503"/>
                <a:gridCol w="1673503"/>
              </a:tblGrid>
              <a:tr h="90192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Aportes Inversiones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Aportes Gastos Operativos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Aportes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 </a:t>
                      </a:r>
                      <a:r>
                        <a:rPr lang="es-A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teórica de Inversión Contrato </a:t>
                      </a:r>
                      <a:r>
                        <a:rPr lang="es-A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6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42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39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395288"/>
            <a:ext cx="8693150" cy="7314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eaLnBrk="0" hangingPunct="0"/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457200" indent="-457200" algn="just" eaLnBrk="0" hangingPunct="0">
              <a:buFont typeface="Times New Roman" pitchFamily="18" charset="0"/>
              <a:buAutoNum type="arabicPeriod"/>
            </a:pP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914400" lvl="1" indent="-457200" algn="just" eaLnBrk="0" hangingPunct="0">
              <a:lnSpc>
                <a:spcPct val="150000"/>
              </a:lnSpc>
              <a:buFontTx/>
              <a:buChar char="-"/>
            </a:pPr>
            <a:endParaRPr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457200" indent="-457200" algn="just" eaLnBrk="0" hangingPunct="0">
              <a:lnSpc>
                <a:spcPct val="150000"/>
              </a:lnSpc>
              <a:buFontTx/>
              <a:buChar char="-"/>
            </a:pP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 Ley 8270, autoriza </a:t>
            </a: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al </a:t>
            </a: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Poder Ejecutivo </a:t>
            </a: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 contraer empréstitos de hasta</a:t>
            </a:r>
            <a:r>
              <a:rPr lang="es-E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s-E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U$S</a:t>
            </a:r>
            <a:r>
              <a:rPr lang="es-E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160 Millones </a:t>
            </a: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destinado al </a:t>
            </a: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Plan Estratégico de Obras </a:t>
            </a: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y </a:t>
            </a: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Programa de Mejoramiento Operativo </a:t>
            </a: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de </a:t>
            </a:r>
            <a:r>
              <a:rPr lang="es-E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AySAM </a:t>
            </a:r>
            <a:r>
              <a:rPr lang="es-E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 ejecutar en un periodo de 5 años.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Char char="-"/>
            </a:pPr>
            <a:endParaRPr lang="es-E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457200" indent="-457200" algn="just" eaLnBrk="0" hangingPunct="0">
              <a:lnSpc>
                <a:spcPct val="150000"/>
              </a:lnSpc>
              <a:buFontTx/>
              <a:buChar char="-"/>
            </a:pP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En el año </a:t>
            </a:r>
            <a:r>
              <a:rPr lang="es-E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2015, mediante la ley 8816 se renueva la autorización legislativa por </a:t>
            </a:r>
            <a:r>
              <a:rPr lang="es-E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U$S</a:t>
            </a:r>
            <a:r>
              <a:rPr lang="es-E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160 Millones (5 años) . 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Char char="-"/>
            </a:pPr>
            <a:endParaRPr lang="es-ES" sz="2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457200" indent="-457200" algn="just" eaLnBrk="0" hangingPunct="0">
              <a:lnSpc>
                <a:spcPct val="150000"/>
              </a:lnSpc>
              <a:buFontTx/>
              <a:buChar char="-"/>
            </a:pPr>
            <a:r>
              <a:rPr lang="es-E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En el proyecto de presupuesto 2020 se ha solicitado al Poder Legislativo una nueva prórroga.</a:t>
            </a:r>
          </a:p>
          <a:p>
            <a:pPr marL="457200" indent="-457200" algn="just" eaLnBrk="0" hangingPunct="0">
              <a:lnSpc>
                <a:spcPct val="150000"/>
              </a:lnSpc>
            </a:pPr>
            <a:endParaRPr lang="es-ES" sz="2200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914400" lvl="1" indent="-457200" algn="just" eaLnBrk="0" hangingPunct="0">
              <a:lnSpc>
                <a:spcPct val="150000"/>
              </a:lnSpc>
              <a:buFontTx/>
              <a:buChar char="-"/>
            </a:pPr>
            <a:endParaRPr lang="es-ES" sz="20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"/>
            <a:ext cx="9144000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3- INVERSIONES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39528" y="476671"/>
            <a:ext cx="6768542" cy="610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 ESTRATEGICO DE AGUA Y SANEAMIENTO </a:t>
            </a:r>
            <a:endParaRPr lang="es-AR" altLang="es-A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MX" sz="2800" dirty="0" smtClean="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cs typeface="Arial" charset="0"/>
              </a:rPr>
              <a:t>FINANCIAMIENTO LEY 8270</a:t>
            </a:r>
          </a:p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cs typeface="Arial" charset="0"/>
              </a:rPr>
              <a:t>(En millones de dólares)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635728" cy="4308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72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39528" y="476671"/>
            <a:ext cx="6768542" cy="610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 ESTRATEGICO DE AGUA Y SANEAMIENTO </a:t>
            </a:r>
            <a:endParaRPr lang="es-AR" altLang="es-A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cs typeface="Arial" charset="0"/>
              </a:rPr>
              <a:t>APORTES PARA INVERSIONES DEL GOBIERNO PROVINCIAL </a:t>
            </a:r>
          </a:p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cs typeface="Arial" charset="0"/>
              </a:rPr>
              <a:t>(en millones de dólares)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51705038"/>
              </p:ext>
            </p:extLst>
          </p:nvPr>
        </p:nvGraphicFramePr>
        <p:xfrm>
          <a:off x="395536" y="1628800"/>
          <a:ext cx="8568952" cy="437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025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29056" y="1268760"/>
            <a:ext cx="9144001" cy="5468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eaLnBrk="0" hangingPunct="0"/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endParaRPr lang="es-ES" sz="20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457200" indent="-457200" algn="just" eaLnBrk="0" hangingPunct="0">
              <a:lnSpc>
                <a:spcPct val="150000"/>
              </a:lnSpc>
              <a:buFontTx/>
              <a:buChar char="-"/>
            </a:pP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Programa </a:t>
            </a: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Recomposición y Convergencia Tarifaria, </a:t>
            </a: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tiene la </a:t>
            </a: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finalidad  </a:t>
            </a: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</a:t>
            </a:r>
            <a:r>
              <a:rPr lang="es-E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equilibrar gradualmente el déficit operativo de la </a:t>
            </a: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prestación del servicio. 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Char char="-"/>
            </a:pP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 tarifa debe ir aumentando paulatinamente, acompañado con transferencias del Poder Ejecutivo para el funcionamiento operativo hasta lograr la </a:t>
            </a:r>
            <a:r>
              <a:rPr lang="es-ES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autosostenibilidad económica-financiera</a:t>
            </a: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Char char="-"/>
            </a:pP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El programa se ha ido prorrogando en reiteradas oportunidades debido a que AySAM no logró el equilibrio presupuestario dispuesto en la ley 8270. 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Char char="-"/>
            </a:pP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En la actualidad el programa está reglamentado por el Decreto N°</a:t>
            </a:r>
            <a:r>
              <a:rPr lang="es-AR" sz="2200" dirty="0" smtClean="0"/>
              <a:t> </a:t>
            </a:r>
            <a:r>
              <a:rPr lang="es-AR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183/19</a:t>
            </a:r>
            <a:r>
              <a:rPr lang="es-E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es-ES" sz="22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914400" lvl="1" indent="-457200" algn="just" eaLnBrk="0" hangingPunct="0">
              <a:lnSpc>
                <a:spcPct val="150000"/>
              </a:lnSpc>
              <a:buFontTx/>
              <a:buChar char="-"/>
            </a:pPr>
            <a:endParaRPr lang="es-AR" sz="20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164" y="13571"/>
            <a:ext cx="8964488" cy="10096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MX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cs typeface="Arial" charset="0"/>
              </a:rPr>
              <a:t>4- COSTOS DE OPERACIÓN</a:t>
            </a:r>
          </a:p>
          <a:p>
            <a:pPr algn="ctr" eaLnBrk="0" hangingPunct="0"/>
            <a:endParaRPr lang="es-MX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39528" y="476671"/>
            <a:ext cx="6768542" cy="610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VARIACIONES DE PRECIOS</a:t>
            </a:r>
          </a:p>
          <a:p>
            <a:r>
              <a:rPr lang="es-AR" altLang="es-A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PERIODO SETIEMBRE 2009- OCTUBRE 2019</a:t>
            </a:r>
          </a:p>
        </p:txBody>
      </p:sp>
      <p:sp>
        <p:nvSpPr>
          <p:cNvPr id="10" name="16 Rectángulo redondeado"/>
          <p:cNvSpPr/>
          <p:nvPr/>
        </p:nvSpPr>
        <p:spPr>
          <a:xfrm>
            <a:off x="6300192" y="2996952"/>
            <a:ext cx="2387258" cy="1386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dirty="0"/>
              <a:t>INDICE</a:t>
            </a:r>
            <a:r>
              <a:rPr lang="es-AR" sz="1400" b="1" baseline="0" dirty="0"/>
              <a:t> DE PRECIOS AL CONSUMIDOR  </a:t>
            </a:r>
          </a:p>
          <a:p>
            <a:pPr algn="ctr"/>
            <a:r>
              <a:rPr lang="es-AR" sz="2800" b="1" baseline="0" dirty="0" smtClean="0"/>
              <a:t>1.656%</a:t>
            </a:r>
            <a:endParaRPr lang="es-AR" sz="2800" b="1" dirty="0"/>
          </a:p>
        </p:txBody>
      </p:sp>
      <p:sp>
        <p:nvSpPr>
          <p:cNvPr id="11" name="12 Rectángulo redondeado"/>
          <p:cNvSpPr/>
          <p:nvPr/>
        </p:nvSpPr>
        <p:spPr>
          <a:xfrm>
            <a:off x="3347864" y="5085184"/>
            <a:ext cx="2416454" cy="1393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baseline="0" dirty="0"/>
              <a:t>TIPO DE CAMBIO DE REFERENCIA $/USD </a:t>
            </a:r>
          </a:p>
          <a:p>
            <a:pPr algn="ctr"/>
            <a:r>
              <a:rPr lang="es-AR" sz="2800" b="1" baseline="0" dirty="0"/>
              <a:t>1.423 %</a:t>
            </a:r>
            <a:endParaRPr lang="es-AR" sz="900" b="1" baseline="0" dirty="0"/>
          </a:p>
        </p:txBody>
      </p:sp>
      <p:sp>
        <p:nvSpPr>
          <p:cNvPr id="12" name="13 Rectángulo redondeado"/>
          <p:cNvSpPr/>
          <p:nvPr/>
        </p:nvSpPr>
        <p:spPr>
          <a:xfrm>
            <a:off x="3275856" y="2996952"/>
            <a:ext cx="2461971" cy="141011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baseline="0" dirty="0"/>
              <a:t>PRECIO ENERGÍA </a:t>
            </a:r>
            <a:r>
              <a:rPr lang="es-AR" sz="1400" b="1" baseline="0" dirty="0" smtClean="0"/>
              <a:t>ELÉCTRICA</a:t>
            </a:r>
            <a:endParaRPr lang="es-AR" sz="1400" b="1" baseline="0" dirty="0"/>
          </a:p>
          <a:p>
            <a:pPr algn="ctr"/>
            <a:r>
              <a:rPr lang="es-AR" sz="2800" b="1" baseline="0" dirty="0"/>
              <a:t>2.110 %</a:t>
            </a:r>
            <a:endParaRPr lang="es-AR" sz="900" b="1" baseline="0" dirty="0"/>
          </a:p>
        </p:txBody>
      </p:sp>
      <p:sp>
        <p:nvSpPr>
          <p:cNvPr id="14" name="15 Rectángulo redondeado"/>
          <p:cNvSpPr/>
          <p:nvPr/>
        </p:nvSpPr>
        <p:spPr>
          <a:xfrm>
            <a:off x="467544" y="5085184"/>
            <a:ext cx="2416454" cy="1410117"/>
          </a:xfrm>
          <a:prstGeom prst="roundRect">
            <a:avLst/>
          </a:prstGeom>
          <a:solidFill>
            <a:srgbClr val="C3764B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baseline="0" dirty="0"/>
              <a:t>PRECIO INSUMOS </a:t>
            </a:r>
            <a:r>
              <a:rPr lang="es-AR" sz="1400" b="1" baseline="0" dirty="0" smtClean="0"/>
              <a:t>QUÍMICOS</a:t>
            </a:r>
            <a:endParaRPr lang="es-AR" sz="1400" b="1" baseline="0" dirty="0"/>
          </a:p>
          <a:p>
            <a:pPr algn="ctr"/>
            <a:r>
              <a:rPr lang="es-AR" sz="2800" b="1" baseline="0" dirty="0"/>
              <a:t>1.501 %</a:t>
            </a:r>
            <a:endParaRPr lang="es-AR" sz="900" b="1" baseline="0" dirty="0"/>
          </a:p>
        </p:txBody>
      </p:sp>
      <p:sp>
        <p:nvSpPr>
          <p:cNvPr id="15" name="18 Rectángulo redondeado"/>
          <p:cNvSpPr/>
          <p:nvPr/>
        </p:nvSpPr>
        <p:spPr>
          <a:xfrm>
            <a:off x="323528" y="2996952"/>
            <a:ext cx="2461971" cy="1413853"/>
          </a:xfrm>
          <a:prstGeom prst="roundRect">
            <a:avLst/>
          </a:prstGeom>
          <a:solidFill>
            <a:srgbClr val="00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baseline="0" dirty="0"/>
              <a:t>CANON AGUA CRUDA SUPERFICIAL DEPARTAMENTO GENERAL DE IRRIGACIÓN </a:t>
            </a:r>
          </a:p>
          <a:p>
            <a:pPr algn="ctr"/>
            <a:r>
              <a:rPr lang="es-AR" sz="2800" b="1" baseline="0" dirty="0"/>
              <a:t>2.676 %</a:t>
            </a:r>
            <a:endParaRPr lang="es-AR" sz="900" b="1" baseline="0" dirty="0"/>
          </a:p>
        </p:txBody>
      </p:sp>
      <p:sp>
        <p:nvSpPr>
          <p:cNvPr id="16" name="20 Rectángulo redondeado"/>
          <p:cNvSpPr/>
          <p:nvPr/>
        </p:nvSpPr>
        <p:spPr>
          <a:xfrm>
            <a:off x="2843808" y="1124744"/>
            <a:ext cx="3096344" cy="158417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800" b="1" baseline="0" dirty="0"/>
              <a:t>TARIFA AGUA Y CLOACA AYSAM</a:t>
            </a:r>
          </a:p>
          <a:p>
            <a:pPr algn="ctr"/>
            <a:r>
              <a:rPr lang="es-AR" sz="4000" b="1" baseline="0" dirty="0"/>
              <a:t>742 %</a:t>
            </a:r>
            <a:endParaRPr lang="es-AR" b="1" baseline="0" dirty="0"/>
          </a:p>
        </p:txBody>
      </p:sp>
      <p:sp>
        <p:nvSpPr>
          <p:cNvPr id="17" name="15 Rectángulo redondeado"/>
          <p:cNvSpPr/>
          <p:nvPr/>
        </p:nvSpPr>
        <p:spPr>
          <a:xfrm>
            <a:off x="6444208" y="5085184"/>
            <a:ext cx="2387258" cy="14009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baseline="0" dirty="0"/>
              <a:t>SALARIO MINIMO VITAL Y MOVIL</a:t>
            </a:r>
          </a:p>
          <a:p>
            <a:pPr algn="ctr"/>
            <a:r>
              <a:rPr lang="es-AR" sz="2800" b="1" baseline="0" dirty="0"/>
              <a:t>1.105 %</a:t>
            </a:r>
            <a:endParaRPr lang="es-AR" sz="900" b="1" baseline="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164" y="-99392"/>
            <a:ext cx="9132836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MX" sz="2800" dirty="0" smtClean="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cs typeface="Arial" charset="0"/>
              </a:rPr>
              <a:t>¿PORQUE LA PROVINCIA TUVO QUE APORTAR FONDOS PARA </a:t>
            </a:r>
          </a:p>
          <a:p>
            <a:pPr algn="ctr" eaLnBrk="0" hangingPunct="0"/>
            <a:r>
              <a:rPr lang="es-MX" sz="2800" dirty="0" smtClean="0">
                <a:solidFill>
                  <a:schemeClr val="bg1"/>
                </a:solidFill>
                <a:cs typeface="Arial" charset="0"/>
              </a:rPr>
              <a:t>GASTOS OPERATIVOS?</a:t>
            </a:r>
          </a:p>
          <a:p>
            <a:pPr algn="ctr" eaLnBrk="0" hangingPunct="0"/>
            <a:r>
              <a:rPr lang="es-MX" sz="2800" dirty="0">
                <a:solidFill>
                  <a:schemeClr val="bg1"/>
                </a:solidFill>
                <a:cs typeface="Arial" charset="0"/>
              </a:rPr>
              <a:t>V</a:t>
            </a:r>
            <a:r>
              <a:rPr lang="es-MX" sz="2800" dirty="0" smtClean="0">
                <a:solidFill>
                  <a:schemeClr val="bg1"/>
                </a:solidFill>
                <a:cs typeface="Arial" charset="0"/>
              </a:rPr>
              <a:t>ariación de precios del Período set 09 </a:t>
            </a:r>
            <a:r>
              <a:rPr lang="es-ES" sz="2800" dirty="0" smtClean="0">
                <a:solidFill>
                  <a:schemeClr val="bg1"/>
                </a:solidFill>
                <a:cs typeface="Arial" charset="0"/>
              </a:rPr>
              <a:t>–</a:t>
            </a:r>
            <a:r>
              <a:rPr lang="es-MX" sz="2800" dirty="0" smtClean="0">
                <a:solidFill>
                  <a:schemeClr val="bg1"/>
                </a:solidFill>
                <a:cs typeface="Arial" charset="0"/>
              </a:rPr>
              <a:t> Oct. 19</a:t>
            </a:r>
            <a:endParaRPr lang="es-MX" sz="2000" dirty="0" smtClean="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endParaRPr lang="es-MX" sz="28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9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467544" y="2636912"/>
            <a:ext cx="748883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3400" dirty="0"/>
          </a:p>
        </p:txBody>
      </p:sp>
      <p:sp>
        <p:nvSpPr>
          <p:cNvPr id="11" name="12 Rectángulo redondeado"/>
          <p:cNvSpPr/>
          <p:nvPr/>
        </p:nvSpPr>
        <p:spPr>
          <a:xfrm>
            <a:off x="827584" y="4869160"/>
            <a:ext cx="3917950" cy="18369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b="1" baseline="0" dirty="0"/>
              <a:t>ELECTRICIDAD </a:t>
            </a:r>
          </a:p>
          <a:p>
            <a:pPr algn="ctr"/>
            <a:r>
              <a:rPr lang="es-AR" sz="1200" b="1" baseline="0" dirty="0"/>
              <a:t>FACTURA MEDIA </a:t>
            </a:r>
            <a:r>
              <a:rPr lang="es-AR" sz="1200" b="1" baseline="0" dirty="0" smtClean="0"/>
              <a:t>MENSUAL</a:t>
            </a:r>
            <a:r>
              <a:rPr lang="es-AR" sz="1200" b="1" dirty="0" smtClean="0"/>
              <a:t> CON IVA</a:t>
            </a:r>
          </a:p>
          <a:p>
            <a:pPr algn="ctr"/>
            <a:endParaRPr lang="es-AR" sz="1200" b="1" baseline="0" dirty="0"/>
          </a:p>
          <a:p>
            <a:pPr algn="ctr"/>
            <a:r>
              <a:rPr lang="es-AR" sz="2800" b="1" baseline="0" dirty="0"/>
              <a:t>$ </a:t>
            </a:r>
            <a:r>
              <a:rPr lang="es-AR" sz="2800" b="1" dirty="0" smtClean="0"/>
              <a:t>3.062</a:t>
            </a:r>
            <a:r>
              <a:rPr lang="es-AR" sz="2800" b="1" baseline="0" dirty="0" smtClean="0"/>
              <a:t> </a:t>
            </a:r>
            <a:r>
              <a:rPr lang="es-AR" sz="2800" b="1" baseline="0" dirty="0"/>
              <a:t>POR MES</a:t>
            </a:r>
            <a:endParaRPr lang="es-AR" sz="900" b="1" baseline="0" dirty="0"/>
          </a:p>
        </p:txBody>
      </p:sp>
      <p:sp>
        <p:nvSpPr>
          <p:cNvPr id="12" name="12 Rectángulo redondeado"/>
          <p:cNvSpPr/>
          <p:nvPr/>
        </p:nvSpPr>
        <p:spPr>
          <a:xfrm>
            <a:off x="4932040" y="4869160"/>
            <a:ext cx="3917950" cy="183696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b="1" dirty="0" smtClean="0"/>
              <a:t>AGUA Y CLOACA</a:t>
            </a:r>
            <a:r>
              <a:rPr lang="es-AR" sz="2400" b="1" baseline="0" dirty="0" smtClean="0"/>
              <a:t> </a:t>
            </a:r>
          </a:p>
          <a:p>
            <a:pPr algn="ctr"/>
            <a:r>
              <a:rPr lang="es-AR" sz="1200" b="1" baseline="0" dirty="0" smtClean="0"/>
              <a:t>FACTURA </a:t>
            </a:r>
            <a:r>
              <a:rPr lang="es-AR" sz="1200" b="1" baseline="0" dirty="0"/>
              <a:t>MEDIA MENSUAL </a:t>
            </a:r>
            <a:r>
              <a:rPr lang="es-AR" sz="1200" b="1" dirty="0" smtClean="0"/>
              <a:t>CON IVA</a:t>
            </a:r>
          </a:p>
          <a:p>
            <a:pPr algn="ctr"/>
            <a:endParaRPr lang="es-AR" sz="1200" b="1" baseline="0" dirty="0"/>
          </a:p>
          <a:p>
            <a:pPr algn="ctr"/>
            <a:r>
              <a:rPr lang="es-AR" sz="2800" b="1" baseline="0" dirty="0" smtClean="0"/>
              <a:t>$ 297 POR MES</a:t>
            </a:r>
          </a:p>
          <a:p>
            <a:pPr algn="ctr"/>
            <a:r>
              <a:rPr lang="es-AR" sz="2000" b="1" dirty="0" smtClean="0"/>
              <a:t>(agua  $ 148,5 - $ cloacas $ 148,5)</a:t>
            </a:r>
            <a:endParaRPr lang="es-AR" sz="2000" b="1" baseline="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62753815"/>
              </p:ext>
            </p:extLst>
          </p:nvPr>
        </p:nvGraphicFramePr>
        <p:xfrm>
          <a:off x="471638" y="836712"/>
          <a:ext cx="82089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64" y="0"/>
            <a:ext cx="9132836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MX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FACTURA MEDIA MENSUAL AGUA Y CLOACA </a:t>
            </a:r>
          </a:p>
          <a:p>
            <a:pPr algn="ctr" eaLnBrk="0" hangingPunct="0"/>
            <a:endParaRPr lang="es-MX" sz="28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Temas a tratar: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 smtClean="0"/>
              <a:t>1- DESCRIPCIÓN DE SERVICIOS PRESTADOS POR </a:t>
            </a:r>
            <a:r>
              <a:rPr lang="es-ES" dirty="0" err="1" smtClean="0"/>
              <a:t>AySAM</a:t>
            </a:r>
            <a:r>
              <a:rPr lang="es-ES" dirty="0" smtClean="0"/>
              <a:t> SAPEM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2- MODELO ECONÓMICO DE </a:t>
            </a:r>
            <a:r>
              <a:rPr lang="es-ES" dirty="0" err="1" smtClean="0"/>
              <a:t>AySAM</a:t>
            </a:r>
            <a:r>
              <a:rPr lang="es-ES" dirty="0" smtClean="0"/>
              <a:t> SAPEM, LEY  8270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3- INVERSIONES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4- GASTOS OPERATIVOS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5- PRESUPUESTO 2020</a:t>
            </a:r>
          </a:p>
          <a:p>
            <a:pPr marL="514350" indent="-514350">
              <a:buAutoNum type="arabicParenR"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s-AR" altLang="es-AR" sz="2800" dirty="0" smtClean="0">
                <a:solidFill>
                  <a:schemeClr val="bg1"/>
                </a:solidFill>
              </a:rPr>
              <a:t>TEMAS A EXPONER:</a:t>
            </a:r>
            <a:endParaRPr lang="es-AR" alt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4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007103"/>
            <a:ext cx="8219256" cy="5145435"/>
          </a:xfrm>
        </p:spPr>
        <p:txBody>
          <a:bodyPr/>
          <a:lstStyle/>
          <a:p>
            <a:endParaRPr lang="es-AR" altLang="es-AR" sz="2200" u="sng" dirty="0" smtClean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AR" altLang="es-AR" sz="2400" b="1" u="sng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AR" altLang="es-AR" sz="2400" b="1" u="sng" dirty="0" smtClean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AR" altLang="es-AR" sz="2400" b="1" u="sng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AR" altLang="es-AR" sz="2400" b="1" u="sng" dirty="0" smtClean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>
              <a:buNone/>
            </a:pPr>
            <a:r>
              <a:rPr lang="es-AR" altLang="es-AR" sz="2000" u="sng" dirty="0" smtClean="0">
                <a:solidFill>
                  <a:srgbClr val="2D2D8A"/>
                </a:solidFill>
              </a:rPr>
              <a:t>I</a:t>
            </a:r>
          </a:p>
          <a:p>
            <a:pPr lvl="1"/>
            <a:endParaRPr lang="es-AR" altLang="es-AR" sz="2000" b="1" u="sng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4498155"/>
              </p:ext>
            </p:extLst>
          </p:nvPr>
        </p:nvGraphicFramePr>
        <p:xfrm>
          <a:off x="2411760" y="1268760"/>
          <a:ext cx="4305548" cy="2148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1581"/>
                <a:gridCol w="193396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6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Tarifa solicitada</a:t>
                      </a:r>
                      <a:r>
                        <a:rPr lang="es-AR" sz="16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6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</a:t>
                      </a:r>
                      <a:r>
                        <a:rPr lang="es-AR" sz="16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AySAM</a:t>
                      </a:r>
                      <a:endParaRPr lang="es-AR" sz="1600" b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6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Tarifa Otorgada</a:t>
                      </a:r>
                      <a:endParaRPr lang="es-AR" sz="1600" b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249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78% a partir de  </a:t>
                      </a:r>
                      <a:r>
                        <a:rPr lang="es-A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 2018</a:t>
                      </a:r>
                    </a:p>
                    <a:p>
                      <a:pPr marL="0" algn="ctr" defTabSz="914400" rtl="0" eaLnBrk="1" fontAlgn="b" latinLnBrk="0" hangingPunct="1"/>
                      <a:endParaRPr lang="es-MX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60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AR" sz="1600" u="none" strike="noStrike" dirty="0" smtClean="0">
                          <a:effectLst/>
                          <a:latin typeface="+mj-lt"/>
                        </a:rPr>
                        <a:t>30 </a:t>
                      </a:r>
                      <a:r>
                        <a:rPr lang="es-AR" sz="1600" u="none" strike="noStrike" dirty="0">
                          <a:effectLst/>
                          <a:latin typeface="+mj-lt"/>
                        </a:rPr>
                        <a:t>% </a:t>
                      </a:r>
                      <a:r>
                        <a:rPr lang="es-AR" sz="1600" u="none" strike="noStrike" dirty="0" smtClean="0">
                          <a:effectLst/>
                          <a:latin typeface="+mj-lt"/>
                        </a:rPr>
                        <a:t>a partir de Abr</a:t>
                      </a:r>
                    </a:p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 a partir de Jun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 a partir de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Ago</a:t>
                      </a:r>
                      <a:endParaRPr lang="es-A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 a partir de Oct</a:t>
                      </a:r>
                      <a:endParaRPr lang="es-A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 a partir de Dic</a:t>
                      </a:r>
                      <a:endParaRPr lang="es-A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pPr algn="ctr"/>
            <a:r>
              <a:rPr lang="es-AR" altLang="es-AR" sz="2800" dirty="0" smtClean="0">
                <a:solidFill>
                  <a:schemeClr val="bg1"/>
                </a:solidFill>
              </a:rPr>
              <a:t>ATRASO TARIFARIO AÑO 2018</a:t>
            </a:r>
            <a:endParaRPr lang="es-AR" altLang="es-AR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4265283"/>
              </p:ext>
            </p:extLst>
          </p:nvPr>
        </p:nvGraphicFramePr>
        <p:xfrm>
          <a:off x="2051720" y="4077072"/>
          <a:ext cx="5688632" cy="1066800"/>
        </p:xfrm>
        <a:graphic>
          <a:graphicData uri="http://schemas.openxmlformats.org/drawingml/2006/table">
            <a:tbl>
              <a:tblPr/>
              <a:tblGrid>
                <a:gridCol w="1944216"/>
                <a:gridCol w="1080120"/>
                <a:gridCol w="1008112"/>
                <a:gridCol w="1656184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Estimada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ATRASO TARIFARIO 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Inflación 2018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38,70%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Devaluación TC 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4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219256" cy="5145435"/>
          </a:xfrm>
        </p:spPr>
        <p:txBody>
          <a:bodyPr/>
          <a:lstStyle/>
          <a:p>
            <a:pPr marL="0" indent="0">
              <a:buNone/>
            </a:pPr>
            <a:endParaRPr lang="es-AR" altLang="es-AR" sz="2000" b="1" u="sng" dirty="0" smtClean="0">
              <a:solidFill>
                <a:srgbClr val="2D2D8A"/>
              </a:solidFill>
            </a:endParaRPr>
          </a:p>
          <a:p>
            <a:endParaRPr lang="es-AR" altLang="es-AR" sz="2400" b="1" u="sng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AR" altLang="es-AR" sz="2400" b="1" u="sng" dirty="0" smtClean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AR" altLang="es-AR" sz="2400" b="1" u="sng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AR" altLang="es-AR" sz="2400" b="1" u="sng" dirty="0" smtClean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AR" sz="3200" b="1" dirty="0" smtClean="0"/>
              <a:t>PRESUPUESTO  2019</a:t>
            </a:r>
            <a:endParaRPr lang="es-AR" sz="32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800" dirty="0" smtClean="0">
                <a:solidFill>
                  <a:schemeClr val="bg1"/>
                </a:solidFill>
              </a:rPr>
              <a:t>ATRASO TARIFARIO AÑO 2019</a:t>
            </a:r>
            <a:endParaRPr lang="es-AR" altLang="es-AR" sz="28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35696" y="1772816"/>
            <a:ext cx="5112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</a:pPr>
            <a:r>
              <a:rPr lang="es-AR" altLang="es-AR" sz="2000" b="1" u="sng" dirty="0" smtClean="0">
                <a:solidFill>
                  <a:srgbClr val="2D2D8A"/>
                </a:solidFill>
              </a:rPr>
              <a:t>NO SE OTORGÓ INCREMENTO </a:t>
            </a:r>
            <a:r>
              <a:rPr lang="es-AR" altLang="es-AR" sz="2000" b="1" u="sng" dirty="0">
                <a:solidFill>
                  <a:srgbClr val="2D2D8A"/>
                </a:solidFill>
              </a:rPr>
              <a:t>DE TARIFA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6818443"/>
              </p:ext>
            </p:extLst>
          </p:nvPr>
        </p:nvGraphicFramePr>
        <p:xfrm>
          <a:off x="467544" y="3284984"/>
          <a:ext cx="8216900" cy="800100"/>
        </p:xfrm>
        <a:graphic>
          <a:graphicData uri="http://schemas.openxmlformats.org/drawingml/2006/table">
            <a:tbl>
              <a:tblPr/>
              <a:tblGrid>
                <a:gridCol w="1930400"/>
                <a:gridCol w="952500"/>
                <a:gridCol w="1752600"/>
                <a:gridCol w="1752600"/>
                <a:gridCol w="1828800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ATRASO TARIFARIO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ATRASO TARIFARIO 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ATRASO TARIFARIO ACUMULADO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Inflación 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53,50%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38,70%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112,90%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097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88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800" dirty="0" smtClean="0">
                <a:solidFill>
                  <a:schemeClr val="bg1"/>
                </a:solidFill>
              </a:rPr>
              <a:t>ATRASO TARIFARIO 2018-2019 -PROYECCIÓN 2020</a:t>
            </a:r>
            <a:endParaRPr lang="es-AR" altLang="es-AR" sz="2800" dirty="0">
              <a:solidFill>
                <a:schemeClr val="bg1"/>
              </a:solidFill>
            </a:endParaRPr>
          </a:p>
        </p:txBody>
      </p:sp>
      <p:sp>
        <p:nvSpPr>
          <p:cNvPr id="7" name="12 Rectángulo redondeado"/>
          <p:cNvSpPr/>
          <p:nvPr/>
        </p:nvSpPr>
        <p:spPr>
          <a:xfrm>
            <a:off x="2317685" y="3429000"/>
            <a:ext cx="5029339" cy="151216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200" b="1" dirty="0" smtClean="0">
                <a:solidFill>
                  <a:schemeClr val="bg1"/>
                </a:solidFill>
              </a:rPr>
              <a:t>ATRASO</a:t>
            </a:r>
            <a:r>
              <a:rPr lang="es-AR" sz="2200" b="1" baseline="0" dirty="0" smtClean="0">
                <a:solidFill>
                  <a:schemeClr val="bg1"/>
                </a:solidFill>
              </a:rPr>
              <a:t> TARIFARIO TOTAL RESPECTO DE LA INFLACIÓN  </a:t>
            </a:r>
          </a:p>
          <a:p>
            <a:pPr algn="ctr"/>
            <a:r>
              <a:rPr lang="es-MX" sz="4000" b="1" dirty="0" smtClean="0">
                <a:solidFill>
                  <a:schemeClr val="bg1"/>
                </a:solidFill>
              </a:rPr>
              <a:t>185%</a:t>
            </a:r>
            <a:endParaRPr lang="es-AR" sz="4000" b="1" baseline="0" dirty="0">
              <a:solidFill>
                <a:schemeClr val="bg1"/>
              </a:solidFill>
            </a:endParaRPr>
          </a:p>
        </p:txBody>
      </p:sp>
      <p:sp>
        <p:nvSpPr>
          <p:cNvPr id="9" name="12 Rectángulo redondeado"/>
          <p:cNvSpPr/>
          <p:nvPr/>
        </p:nvSpPr>
        <p:spPr>
          <a:xfrm>
            <a:off x="2267744" y="5085184"/>
            <a:ext cx="5029339" cy="1440160"/>
          </a:xfrm>
          <a:prstGeom prst="roundRect">
            <a:avLst/>
          </a:prstGeom>
          <a:solidFill>
            <a:srgbClr val="15AF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200" b="1" dirty="0" smtClean="0">
                <a:solidFill>
                  <a:schemeClr val="tx1"/>
                </a:solidFill>
              </a:rPr>
              <a:t>PEDIDO DE READECUACIÓN TARIFARIA</a:t>
            </a:r>
            <a:endParaRPr lang="es-AR" sz="2200" b="1" baseline="0" dirty="0" smtClean="0">
              <a:solidFill>
                <a:schemeClr val="tx1"/>
              </a:solidFill>
            </a:endParaRPr>
          </a:p>
          <a:p>
            <a:pPr algn="ctr"/>
            <a:r>
              <a:rPr lang="es-MX" sz="4000" b="1" dirty="0" smtClean="0">
                <a:solidFill>
                  <a:schemeClr val="tx1"/>
                </a:solidFill>
              </a:rPr>
              <a:t>162%</a:t>
            </a:r>
            <a:endParaRPr lang="es-AR" sz="4000" b="1" baseline="0" dirty="0">
              <a:solidFill>
                <a:schemeClr val="tx1"/>
              </a:solidFill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2814445"/>
              </p:ext>
            </p:extLst>
          </p:nvPr>
        </p:nvGraphicFramePr>
        <p:xfrm>
          <a:off x="1691680" y="1340768"/>
          <a:ext cx="5854700" cy="1924050"/>
        </p:xfrm>
        <a:graphic>
          <a:graphicData uri="http://schemas.openxmlformats.org/drawingml/2006/table">
            <a:tbl>
              <a:tblPr/>
              <a:tblGrid>
                <a:gridCol w="2324100"/>
                <a:gridCol w="1778000"/>
                <a:gridCol w="1752600"/>
              </a:tblGrid>
              <a:tr h="800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ATRASO TARIFARIO POR AÑO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ATRASO TARIFARIO ACUMULADO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38,70%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38,70%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53,50%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112,90%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Proyección Año 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34,00%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185,29%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88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800" dirty="0">
                <a:solidFill>
                  <a:schemeClr val="bg1"/>
                </a:solidFill>
              </a:rPr>
              <a:t>CONVERGENCIA TARIFARIA PARA SOSTENIMIENTO </a:t>
            </a:r>
            <a:r>
              <a:rPr lang="es-AR" altLang="es-AR" sz="2800" dirty="0" smtClean="0">
                <a:solidFill>
                  <a:schemeClr val="bg1"/>
                </a:solidFill>
              </a:rPr>
              <a:t>OPERATIVO</a:t>
            </a:r>
            <a:br>
              <a:rPr lang="es-AR" altLang="es-AR" sz="2800" dirty="0" smtClean="0">
                <a:solidFill>
                  <a:schemeClr val="bg1"/>
                </a:solidFill>
              </a:rPr>
            </a:br>
            <a:r>
              <a:rPr lang="es-AR" altLang="es-AR" sz="2800" dirty="0" smtClean="0">
                <a:solidFill>
                  <a:schemeClr val="bg1"/>
                </a:solidFill>
              </a:rPr>
              <a:t>EN INDICES </a:t>
            </a:r>
            <a:r>
              <a:rPr lang="es-AR" altLang="es-AR" sz="2800" dirty="0">
                <a:solidFill>
                  <a:schemeClr val="bg1"/>
                </a:solidFill>
              </a:rPr>
              <a:t>(</a:t>
            </a:r>
            <a:r>
              <a:rPr lang="es-AR" altLang="es-AR" sz="2800" dirty="0" smtClean="0">
                <a:solidFill>
                  <a:schemeClr val="bg1"/>
                </a:solidFill>
              </a:rPr>
              <a:t>BASE 2009 = 100)</a:t>
            </a:r>
            <a:endParaRPr lang="es-AR" altLang="es-AR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34202805"/>
              </p:ext>
            </p:extLst>
          </p:nvPr>
        </p:nvGraphicFramePr>
        <p:xfrm>
          <a:off x="827584" y="1268760"/>
          <a:ext cx="7704856" cy="441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1520" y="2420888"/>
            <a:ext cx="422103" cy="2736304"/>
          </a:xfrm>
          <a:prstGeom prst="rect">
            <a:avLst/>
          </a:prstGeom>
          <a:noFill/>
        </p:spPr>
        <p:txBody>
          <a:bodyPr vert="wordArtVert" wrap="square" rtlCol="0" anchor="ctr" anchorCtr="0">
            <a:spAutoFit/>
          </a:bodyPr>
          <a:lstStyle/>
          <a:p>
            <a:r>
              <a:rPr lang="es-AR" sz="1300" dirty="0" smtClean="0"/>
              <a:t>INDICES</a:t>
            </a:r>
            <a:endParaRPr lang="es-AR" sz="1300" dirty="0"/>
          </a:p>
        </p:txBody>
      </p:sp>
      <p:graphicFrame>
        <p:nvGraphicFramePr>
          <p:cNvPr id="6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8005170"/>
              </p:ext>
            </p:extLst>
          </p:nvPr>
        </p:nvGraphicFramePr>
        <p:xfrm>
          <a:off x="1207008" y="5773960"/>
          <a:ext cx="6965388" cy="498824"/>
        </p:xfrm>
        <a:graphic>
          <a:graphicData uri="http://schemas.openxmlformats.org/drawingml/2006/table">
            <a:tbl>
              <a:tblPr/>
              <a:tblGrid>
                <a:gridCol w="580449"/>
                <a:gridCol w="580449"/>
                <a:gridCol w="580449"/>
                <a:gridCol w="580449"/>
                <a:gridCol w="580449"/>
                <a:gridCol w="580449"/>
                <a:gridCol w="580449"/>
                <a:gridCol w="580449"/>
                <a:gridCol w="580449"/>
                <a:gridCol w="580449"/>
                <a:gridCol w="580449"/>
                <a:gridCol w="580449"/>
              </a:tblGrid>
              <a:tr h="249412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READECUACIONES TARIFARIAS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4941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662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7774389"/>
              </p:ext>
            </p:extLst>
          </p:nvPr>
        </p:nvGraphicFramePr>
        <p:xfrm>
          <a:off x="2195736" y="1196752"/>
          <a:ext cx="4470400" cy="912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6800"/>
                <a:gridCol w="213360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 </a:t>
                      </a:r>
                      <a:r>
                        <a:rPr lang="es-A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Macroeconómica</a:t>
                      </a:r>
                      <a:endParaRPr lang="es-A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228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Inflación 2020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34% anual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8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Tipo de Cambio promedio Proyección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 $/USD </a:t>
                      </a:r>
                      <a:r>
                        <a:rPr lang="es-AR" sz="1400" u="none" strike="noStrike" dirty="0" smtClean="0">
                          <a:effectLst/>
                        </a:rPr>
                        <a:t>67.4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1212"/>
            <a:ext cx="9144000" cy="10415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800" dirty="0" smtClean="0">
                <a:solidFill>
                  <a:schemeClr val="bg1"/>
                </a:solidFill>
              </a:rPr>
              <a:t>5- PRESUPUESTO 2020</a:t>
            </a:r>
            <a:endParaRPr lang="es-AR" altLang="es-AR" sz="2800" dirty="0">
              <a:solidFill>
                <a:schemeClr val="bg1"/>
              </a:solidFill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29045194"/>
              </p:ext>
            </p:extLst>
          </p:nvPr>
        </p:nvGraphicFramePr>
        <p:xfrm>
          <a:off x="539552" y="2492896"/>
          <a:ext cx="8496944" cy="3744416"/>
        </p:xfrm>
        <a:graphic>
          <a:graphicData uri="http://schemas.openxmlformats.org/drawingml/2006/table">
            <a:tbl>
              <a:tblPr/>
              <a:tblGrid>
                <a:gridCol w="3114969"/>
                <a:gridCol w="5381975"/>
              </a:tblGrid>
              <a:tr h="36577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A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Pautas operativas</a:t>
                      </a:r>
                      <a:endParaRPr lang="es-A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8024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</a:t>
                      </a:r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usuarios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413.098 usuarios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6to Bimestre de 2019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4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para Jubilados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8.269 </a:t>
                      </a: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usuarios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4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para Carenciados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usuarios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4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Crecimiento Vegetativo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 anual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4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Cambios Régimen a SistMedido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4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Recaudación global: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Nómina de Recursos Humanos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Cantidades al  31.07.2019 (842 empleados).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Depto General de Irrigación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del 34% inflación anual a partir de Enero 2020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Eléctrico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del 34% inflación anual a partir de Agosto 2020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4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Cantidades similares de ejecución 2018 - 2019.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Precios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actualizados con pauta del 34% inflación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35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327289"/>
              </p:ext>
            </p:extLst>
          </p:nvPr>
        </p:nvGraphicFramePr>
        <p:xfrm>
          <a:off x="1763688" y="2132856"/>
          <a:ext cx="5616624" cy="1800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8151"/>
                <a:gridCol w="2618473"/>
              </a:tblGrid>
              <a:tr h="41987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OPERATIVOS</a:t>
                      </a:r>
                      <a:endParaRPr lang="es-A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MILLONES DE PESOS</a:t>
                      </a:r>
                      <a:endParaRPr lang="es-A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 fontAlgn="b"/>
                      <a:endParaRPr lang="es-AR" sz="1800" b="0" u="none" strike="noStrike" dirty="0" smtClean="0">
                        <a:effectLst/>
                        <a:latin typeface="+mn-lt"/>
                      </a:endParaRPr>
                    </a:p>
                    <a:p>
                      <a:pPr algn="just" fontAlgn="b"/>
                      <a:r>
                        <a:rPr lang="es-AR" sz="1800" b="0" u="none" strike="noStrike" dirty="0" smtClean="0">
                          <a:effectLst/>
                          <a:latin typeface="+mn-lt"/>
                        </a:rPr>
                        <a:t>EJECUCIÓN</a:t>
                      </a:r>
                      <a:r>
                        <a:rPr lang="es-AR" sz="1800" b="0" u="none" strike="noStrike" baseline="0" dirty="0" smtClean="0">
                          <a:effectLst/>
                          <a:latin typeface="+mn-lt"/>
                        </a:rPr>
                        <a:t>  AÑO 2019</a:t>
                      </a:r>
                      <a:endParaRPr lang="es-AR" sz="1800" b="0" u="none" strike="noStrike" dirty="0" smtClean="0">
                        <a:effectLst/>
                        <a:latin typeface="+mn-lt"/>
                      </a:endParaRPr>
                    </a:p>
                    <a:p>
                      <a:pPr algn="just" fontAlgn="b"/>
                      <a:endParaRPr lang="es-AR" sz="1800" b="0" u="none" strike="noStrike" dirty="0" smtClean="0">
                        <a:effectLst/>
                        <a:latin typeface="+mn-lt"/>
                      </a:endParaRPr>
                    </a:p>
                    <a:p>
                      <a:pPr algn="just" fontAlgn="b"/>
                      <a:r>
                        <a:rPr lang="es-AR" sz="1800" b="0" u="none" strike="noStrike" dirty="0" smtClean="0">
                          <a:effectLst/>
                          <a:latin typeface="+mn-lt"/>
                        </a:rPr>
                        <a:t>PRESUPUESTO 2020</a:t>
                      </a:r>
                      <a:endParaRPr lang="es-AR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"/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1.900</a:t>
                      </a:r>
                    </a:p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2.600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1212"/>
            <a:ext cx="9144000" cy="10415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800" dirty="0" smtClean="0">
                <a:solidFill>
                  <a:schemeClr val="bg1"/>
                </a:solidFill>
              </a:rPr>
              <a:t>5- PRESUPUESTO GASTOS OPERATIVOS 2020</a:t>
            </a:r>
            <a:endParaRPr lang="es-AR" alt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7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67190882"/>
              </p:ext>
            </p:extLst>
          </p:nvPr>
        </p:nvGraphicFramePr>
        <p:xfrm>
          <a:off x="281915" y="1700808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768" y="19472"/>
            <a:ext cx="9144000" cy="10129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800" dirty="0" smtClean="0">
                <a:solidFill>
                  <a:schemeClr val="bg1"/>
                </a:solidFill>
              </a:rPr>
              <a:t>COMPOSICIÓN DEL GASTO OPERATIVO 2020</a:t>
            </a:r>
            <a:endParaRPr lang="es-AR" alt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4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	</a:t>
            </a:r>
            <a:endParaRPr lang="es-ES_tradnl" sz="2400" dirty="0" smtClean="0"/>
          </a:p>
          <a:p>
            <a:endParaRPr lang="es-AR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4544705"/>
              </p:ext>
            </p:extLst>
          </p:nvPr>
        </p:nvGraphicFramePr>
        <p:xfrm>
          <a:off x="2051720" y="1484781"/>
          <a:ext cx="5184576" cy="487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2592288"/>
              </a:tblGrid>
              <a:tr h="18615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Porcentaje </a:t>
                      </a:r>
                      <a:r>
                        <a:rPr lang="es-ES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readecuación</a:t>
                      </a:r>
                      <a:r>
                        <a:rPr lang="es-ES" sz="2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tarifaria</a:t>
                      </a:r>
                      <a:endParaRPr lang="es-AR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Subsidios Necesarios </a:t>
                      </a:r>
                      <a:endParaRPr lang="es-ES" sz="24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s-ES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E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 Millones de Pesos)</a:t>
                      </a:r>
                      <a:endParaRPr lang="es-AR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00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162.00%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>
                          <a:effectLst/>
                        </a:rPr>
                        <a:t> $  </a:t>
                      </a:r>
                      <a:r>
                        <a:rPr lang="es-ES" sz="2000" u="none" strike="noStrike" dirty="0" smtClean="0">
                          <a:effectLst/>
                        </a:rPr>
                        <a:t>0                                   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0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150.00%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>
                          <a:effectLst/>
                        </a:rPr>
                        <a:t>$ 100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0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125.20%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>
                          <a:effectLst/>
                        </a:rPr>
                        <a:t>$ 300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0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100.60%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>
                          <a:effectLst/>
                        </a:rPr>
                        <a:t>$ 500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0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51.80%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>
                          <a:effectLst/>
                        </a:rPr>
                        <a:t>$ 900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0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27.20%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>
                          <a:effectLst/>
                        </a:rPr>
                        <a:t>$ </a:t>
                      </a:r>
                      <a:r>
                        <a:rPr lang="es-ES" sz="2000" u="none" strike="noStrike" dirty="0" smtClean="0">
                          <a:effectLst/>
                        </a:rPr>
                        <a:t>1.100.00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0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2.70%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>
                          <a:effectLst/>
                        </a:rPr>
                        <a:t>$ </a:t>
                      </a:r>
                      <a:r>
                        <a:rPr lang="es-ES" sz="2000" u="none" strike="noStrike" dirty="0" smtClean="0">
                          <a:effectLst/>
                        </a:rPr>
                        <a:t>1.300.00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88640"/>
            <a:ext cx="9144000" cy="11772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altLang="es-AR" sz="2800" dirty="0" smtClean="0">
              <a:solidFill>
                <a:schemeClr val="bg1"/>
              </a:solidFill>
            </a:endParaRPr>
          </a:p>
          <a:p>
            <a:r>
              <a:rPr lang="es-AR" altLang="es-AR" sz="2800" dirty="0" smtClean="0">
                <a:solidFill>
                  <a:schemeClr val="bg1"/>
                </a:solidFill>
              </a:rPr>
              <a:t>ALTERNATIVAS DE FINANCIAMIENTO DE GASTOS OPERATIVOS</a:t>
            </a:r>
          </a:p>
          <a:p>
            <a:r>
              <a:rPr lang="es-ES" altLang="es-AR" sz="2800" dirty="0" smtClean="0">
                <a:solidFill>
                  <a:schemeClr val="bg1"/>
                </a:solidFill>
              </a:rPr>
              <a:t>E</a:t>
            </a:r>
            <a:r>
              <a:rPr lang="es-AR" altLang="es-AR" sz="2800" dirty="0" smtClean="0">
                <a:solidFill>
                  <a:schemeClr val="bg1"/>
                </a:solidFill>
              </a:rPr>
              <a:t>N FUNCIÓN DE LA INFLACIÓN PREVISTA DEL 34%</a:t>
            </a:r>
          </a:p>
          <a:p>
            <a:endParaRPr lang="es-AR" alt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8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6 CuadroTexto"/>
          <p:cNvSpPr txBox="1">
            <a:spLocks noChangeArrowheads="1"/>
          </p:cNvSpPr>
          <p:nvPr/>
        </p:nvSpPr>
        <p:spPr bwMode="auto">
          <a:xfrm>
            <a:off x="539750" y="339883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b="1"/>
              <a:t>MUCHAS GRACIAS</a:t>
            </a:r>
            <a:endParaRPr lang="es-AR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293096"/>
            <a:ext cx="5760640" cy="1847999"/>
          </a:xfrm>
        </p:spPr>
        <p:txBody>
          <a:bodyPr>
            <a:noAutofit/>
          </a:bodyPr>
          <a:lstStyle/>
          <a:p>
            <a:pPr marL="180000" algn="just" eaLnBrk="1">
              <a:lnSpc>
                <a:spcPct val="80000"/>
              </a:lnSpc>
              <a:spcBef>
                <a:spcPts val="638"/>
              </a:spcBef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altLang="es-AR" sz="3000" dirty="0" smtClean="0"/>
              <a:t>  Es la prestadora de servicios de agua potable y saneamiento más grande  de la provincia, cubriendo el 60 % de la población.</a:t>
            </a:r>
            <a:endParaRPr lang="es-AR" altLang="es-AR" sz="3000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881813" y="6494463"/>
            <a:ext cx="2132012" cy="363537"/>
          </a:xfrm>
        </p:spPr>
        <p:txBody>
          <a:bodyPr/>
          <a:lstStyle/>
          <a:p>
            <a:pPr algn="r">
              <a:defRPr/>
            </a:pPr>
            <a:fld id="{25DBC91F-BBD9-425D-BCD7-B4BF178600E6}" type="slidenum">
              <a:rPr lang="es-AR" altLang="es-AR" sz="1200" b="1">
                <a:latin typeface="+mj-lt"/>
              </a:rPr>
              <a:pPr algn="r">
                <a:defRPr/>
              </a:pPr>
              <a:t>3</a:t>
            </a:fld>
            <a:endParaRPr lang="es-AR" altLang="es-AR" sz="1200" b="1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16531"/>
            <a:ext cx="5760641" cy="237493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s-AR" altLang="es-AR" sz="2800" dirty="0" smtClean="0">
                <a:solidFill>
                  <a:schemeClr val="bg1"/>
                </a:solidFill>
              </a:rPr>
              <a:t>1- DESCRIPCIÓN DE SERVICIOS PRESTADOS POR</a:t>
            </a:r>
          </a:p>
          <a:p>
            <a:pPr lvl="0" algn="ctr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s-AR" altLang="es-AR" sz="2800" dirty="0" smtClean="0">
                <a:solidFill>
                  <a:schemeClr val="bg1"/>
                </a:solidFill>
              </a:rPr>
              <a:t>  AGUA Y SANEAMIENTO MENDOZA SAPEM </a:t>
            </a:r>
            <a:endParaRPr lang="es-AR" altLang="es-AR" sz="28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16531"/>
            <a:ext cx="2688508" cy="35846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 l="2547" t="9140" r="1909" b="3288"/>
          <a:stretch>
            <a:fillRect/>
          </a:stretch>
        </p:blipFill>
        <p:spPr bwMode="auto">
          <a:xfrm>
            <a:off x="337915" y="1772816"/>
            <a:ext cx="8329612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7 CuadroTexto"/>
          <p:cNvSpPr txBox="1">
            <a:spLocks noChangeArrowheads="1"/>
          </p:cNvSpPr>
          <p:nvPr/>
        </p:nvSpPr>
        <p:spPr bwMode="auto">
          <a:xfrm>
            <a:off x="611188" y="6475413"/>
            <a:ext cx="3097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600" b="1"/>
              <a:t>CICLO URBANO DEL AGUA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528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es-AR" altLang="es-A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s-AR" altLang="es-AR" sz="2800" dirty="0">
                <a:solidFill>
                  <a:schemeClr val="bg1"/>
                </a:solidFill>
                <a:latin typeface="Calibri" pitchFamily="34" charset="0"/>
              </a:rPr>
              <a:t>PRESTACIÓN DE LOS SERVICIOS SANITARIOS </a:t>
            </a:r>
          </a:p>
        </p:txBody>
      </p:sp>
      <p:sp>
        <p:nvSpPr>
          <p:cNvPr id="2" name="Llamada de flecha hacia arriba 1"/>
          <p:cNvSpPr/>
          <p:nvPr/>
        </p:nvSpPr>
        <p:spPr>
          <a:xfrm>
            <a:off x="827584" y="4490129"/>
            <a:ext cx="2088232" cy="129614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CUANDO LA CAPTACIÓN DEL AGUA ES SUBTERRANEA, SE UTILIZAN  PERFORACIONES</a:t>
            </a:r>
            <a:endParaRPr lang="es-A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5" y="485800"/>
            <a:ext cx="9101250" cy="6171108"/>
          </a:xfrm>
          <a:prstGeom prst="rect">
            <a:avLst/>
          </a:prstGeom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755576" y="260648"/>
            <a:ext cx="7560840" cy="1326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400" b="1" dirty="0"/>
          </a:p>
        </p:txBody>
      </p:sp>
      <p:sp>
        <p:nvSpPr>
          <p:cNvPr id="2" name="Rectángulo 1"/>
          <p:cNvSpPr/>
          <p:nvPr/>
        </p:nvSpPr>
        <p:spPr>
          <a:xfrm>
            <a:off x="16831" y="4221088"/>
            <a:ext cx="5694183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b="1" dirty="0">
                <a:solidFill>
                  <a:schemeClr val="bg1"/>
                </a:solidFill>
                <a:cs typeface="Arial" charset="0"/>
              </a:rPr>
              <a:t>Producción y Distribución Agua Potable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dirty="0">
                <a:solidFill>
                  <a:schemeClr val="bg1"/>
                </a:solidFill>
                <a:cs typeface="Arial" charset="0"/>
              </a:rPr>
              <a:t>Población Servida: 1.267.089 hab.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dirty="0">
                <a:solidFill>
                  <a:schemeClr val="bg1"/>
                </a:solidFill>
                <a:cs typeface="Arial" charset="0"/>
              </a:rPr>
              <a:t>Cobertura: 88</a:t>
            </a:r>
            <a:r>
              <a:rPr lang="es-AR" dirty="0" smtClean="0">
                <a:solidFill>
                  <a:schemeClr val="bg1"/>
                </a:solidFill>
                <a:cs typeface="Arial" charset="0"/>
              </a:rPr>
              <a:t>% del área de concesión</a:t>
            </a:r>
            <a:endParaRPr lang="es-AR" dirty="0">
              <a:solidFill>
                <a:schemeClr val="bg1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AR" dirty="0">
                <a:solidFill>
                  <a:schemeClr val="bg1"/>
                </a:solidFill>
                <a:cs typeface="Arial" charset="0"/>
              </a:rPr>
              <a:t>Plantas Potabilizadoras: 10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dirty="0">
                <a:solidFill>
                  <a:schemeClr val="bg1"/>
                </a:solidFill>
                <a:cs typeface="Arial" charset="0"/>
              </a:rPr>
              <a:t>Perforaciones: 136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dirty="0">
                <a:solidFill>
                  <a:schemeClr val="bg1"/>
                </a:solidFill>
                <a:cs typeface="Arial" charset="0"/>
              </a:rPr>
              <a:t>Estaciones de Bombeo: 32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dirty="0">
                <a:solidFill>
                  <a:schemeClr val="bg1"/>
                </a:solidFill>
                <a:cs typeface="Arial" charset="0"/>
              </a:rPr>
              <a:t>Capacidad de Potabilización: 769.629 m3/</a:t>
            </a:r>
            <a:r>
              <a:rPr lang="es-AR" dirty="0" err="1">
                <a:solidFill>
                  <a:schemeClr val="bg1"/>
                </a:solidFill>
                <a:cs typeface="Arial" charset="0"/>
              </a:rPr>
              <a:t>dia</a:t>
            </a:r>
            <a:r>
              <a:rPr lang="es-AR" dirty="0">
                <a:solidFill>
                  <a:schemeClr val="bg1"/>
                </a:solidFill>
                <a:cs typeface="Arial" charset="0"/>
              </a:rPr>
              <a:t> = 8.907 l/</a:t>
            </a:r>
            <a:r>
              <a:rPr lang="es-AR" dirty="0" err="1">
                <a:solidFill>
                  <a:schemeClr val="bg1"/>
                </a:solidFill>
                <a:cs typeface="Arial" charset="0"/>
              </a:rPr>
              <a:t>seg</a:t>
            </a:r>
            <a:endParaRPr lang="es-AR" dirty="0">
              <a:solidFill>
                <a:schemeClr val="bg1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AR" dirty="0">
                <a:solidFill>
                  <a:schemeClr val="bg1"/>
                </a:solidFill>
                <a:cs typeface="Arial" charset="0"/>
              </a:rPr>
              <a:t>Extensión en Redes : 4.441 km</a:t>
            </a:r>
          </a:p>
        </p:txBody>
      </p:sp>
      <p:sp>
        <p:nvSpPr>
          <p:cNvPr id="3" name="AutoShape 2" descr="Resultado de imagen para ESTABLECIMIENTO POTABILIZADOR LUJ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0" y="7937"/>
            <a:ext cx="9144000" cy="11525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EL SERVICIO DEL AGUA POTABLE</a:t>
            </a:r>
          </a:p>
        </p:txBody>
      </p:sp>
    </p:spTree>
    <p:extLst>
      <p:ext uri="{BB962C8B-B14F-4D97-AF65-F5344CB8AC3E}">
        <p14:creationId xmlns="" xmlns:p14="http://schemas.microsoft.com/office/powerpoint/2010/main" val="14681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328"/>
            <a:ext cx="9144000" cy="6048672"/>
          </a:xfrm>
        </p:spPr>
      </p:pic>
      <p:sp>
        <p:nvSpPr>
          <p:cNvPr id="6" name="9 CuadroTexto"/>
          <p:cNvSpPr txBox="1"/>
          <p:nvPr/>
        </p:nvSpPr>
        <p:spPr>
          <a:xfrm>
            <a:off x="3638286" y="3933056"/>
            <a:ext cx="5505714" cy="255454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000" b="1" dirty="0">
                <a:latin typeface="+mj-lt"/>
                <a:cs typeface="Arial" charset="0"/>
              </a:rPr>
              <a:t>Recolección y Tratamiento de Efluentes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sz="2000" dirty="0">
                <a:latin typeface="+mj-lt"/>
                <a:cs typeface="Arial" charset="0"/>
              </a:rPr>
              <a:t>Población Servida: 989.301 </a:t>
            </a:r>
            <a:r>
              <a:rPr lang="es-AR" sz="2000" dirty="0" err="1">
                <a:latin typeface="+mj-lt"/>
                <a:cs typeface="Arial" charset="0"/>
              </a:rPr>
              <a:t>hab</a:t>
            </a:r>
            <a:r>
              <a:rPr lang="es-AR" sz="2000" dirty="0">
                <a:latin typeface="+mj-lt"/>
                <a:cs typeface="Arial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sz="2000" dirty="0">
                <a:latin typeface="+mj-lt"/>
                <a:cs typeface="Arial" charset="0"/>
              </a:rPr>
              <a:t>Cobertura: 77</a:t>
            </a:r>
            <a:r>
              <a:rPr lang="es-AR" sz="2000" dirty="0" smtClean="0">
                <a:latin typeface="+mj-lt"/>
                <a:cs typeface="Arial" charset="0"/>
              </a:rPr>
              <a:t>% dentro del área concesión</a:t>
            </a:r>
            <a:endParaRPr lang="es-AR" sz="2000" dirty="0">
              <a:latin typeface="+mj-lt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AR" sz="2000" dirty="0">
                <a:latin typeface="+mj-lt"/>
                <a:cs typeface="Arial" charset="0"/>
              </a:rPr>
              <a:t>Plantas Depuradoras: 22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sz="2000" dirty="0">
                <a:latin typeface="+mj-lt"/>
                <a:cs typeface="Arial" charset="0"/>
              </a:rPr>
              <a:t>Estaciones de Bombeo/Elevadoras: 25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sz="2000" dirty="0">
                <a:latin typeface="+mj-lt"/>
                <a:cs typeface="Arial" charset="0"/>
              </a:rPr>
              <a:t>Capacidad de Depuración: 349.661 m3/</a:t>
            </a:r>
            <a:r>
              <a:rPr lang="es-AR" sz="2000" dirty="0" err="1">
                <a:latin typeface="+mj-lt"/>
                <a:cs typeface="Arial" charset="0"/>
              </a:rPr>
              <a:t>dia</a:t>
            </a:r>
            <a:r>
              <a:rPr lang="es-AR" sz="2000" dirty="0">
                <a:latin typeface="+mj-lt"/>
                <a:cs typeface="Arial" charset="0"/>
              </a:rPr>
              <a:t> = 4.047 l/</a:t>
            </a:r>
            <a:r>
              <a:rPr lang="es-AR" sz="2000" dirty="0" err="1">
                <a:latin typeface="+mj-lt"/>
                <a:cs typeface="Arial" charset="0"/>
              </a:rPr>
              <a:t>seg</a:t>
            </a:r>
            <a:endParaRPr lang="es-AR" sz="2000" dirty="0">
              <a:latin typeface="+mj-lt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AR" sz="2000" dirty="0">
                <a:latin typeface="+mj-lt"/>
                <a:cs typeface="Arial" charset="0"/>
              </a:rPr>
              <a:t>Extensión en Redes : 2.996 km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EL SERVICIO </a:t>
            </a:r>
            <a:r>
              <a:rPr lang="es-ES" sz="2800" dirty="0" smtClean="0">
                <a:solidFill>
                  <a:schemeClr val="bg1"/>
                </a:solidFill>
              </a:rPr>
              <a:t>DE CLOACA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1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19"/>
            <a:ext cx="4684134" cy="290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30" y="3818335"/>
            <a:ext cx="5020551" cy="303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" y="908719"/>
            <a:ext cx="4132330" cy="593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2" y="-80790"/>
            <a:ext cx="9136378" cy="9895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2100" dirty="0">
                <a:solidFill>
                  <a:schemeClr val="bg1"/>
                </a:solidFill>
              </a:rPr>
              <a:t>REDES DISTRIBUIDORAS DE AGUA POTABLE</a:t>
            </a:r>
          </a:p>
        </p:txBody>
      </p:sp>
    </p:spTree>
    <p:extLst>
      <p:ext uri="{BB962C8B-B14F-4D97-AF65-F5344CB8AC3E}">
        <p14:creationId xmlns="" xmlns:p14="http://schemas.microsoft.com/office/powerpoint/2010/main" val="31202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980727"/>
            <a:ext cx="4861048" cy="28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20639"/>
            <a:ext cx="5148064" cy="285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4104456" cy="590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-79176"/>
            <a:ext cx="9144000" cy="9878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2100" dirty="0">
                <a:solidFill>
                  <a:schemeClr val="bg1"/>
                </a:solidFill>
              </a:rPr>
              <a:t>REDES COLECTORAS DE CLOACAS</a:t>
            </a:r>
          </a:p>
        </p:txBody>
      </p:sp>
    </p:spTree>
    <p:extLst>
      <p:ext uri="{BB962C8B-B14F-4D97-AF65-F5344CB8AC3E}">
        <p14:creationId xmlns="" xmlns:p14="http://schemas.microsoft.com/office/powerpoint/2010/main" val="30636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0766182"/>
              </p:ext>
            </p:extLst>
          </p:nvPr>
        </p:nvGraphicFramePr>
        <p:xfrm>
          <a:off x="827584" y="1556792"/>
          <a:ext cx="7449526" cy="400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76" y="0"/>
            <a:ext cx="9144000" cy="11525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AR" altLang="es-AR" sz="2800" dirty="0">
                <a:solidFill>
                  <a:schemeClr val="bg1"/>
                </a:solidFill>
              </a:rPr>
              <a:t>EVOLUCIÓN RECLAMOS INGRESADOS VS SOLUCIONADOS</a:t>
            </a:r>
          </a:p>
        </p:txBody>
      </p:sp>
    </p:spTree>
    <p:extLst>
      <p:ext uri="{BB962C8B-B14F-4D97-AF65-F5344CB8AC3E}">
        <p14:creationId xmlns="" xmlns:p14="http://schemas.microsoft.com/office/powerpoint/2010/main" val="25099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1560</Words>
  <Application>Microsoft Office PowerPoint</Application>
  <PresentationFormat>Presentación en pantalla (4:3)</PresentationFormat>
  <Paragraphs>445</Paragraphs>
  <Slides>28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Temas a tratar: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ATRASO TARIFARIO AÑO 2018</vt:lpstr>
      <vt:lpstr>PRESUPUESTO  2019</vt:lpstr>
      <vt:lpstr>ATRASO TARIFARIO 2018-2019 -PROYECCIÓN 2020</vt:lpstr>
      <vt:lpstr>CONVERGENCIA TARIFARIA PARA SOSTENIMIENTO OPERATIVO EN INDICES (BASE 2009 = 100)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DE LA PARTICIPACIÓN DE LOS GASTOS POR RUBRO</dc:title>
  <dc:creator>DIBLASI, Micaela Lourdes</dc:creator>
  <cp:lastModifiedBy>dhernandez</cp:lastModifiedBy>
  <cp:revision>177</cp:revision>
  <dcterms:created xsi:type="dcterms:W3CDTF">2019-12-05T13:13:07Z</dcterms:created>
  <dcterms:modified xsi:type="dcterms:W3CDTF">2019-12-20T11:34:23Z</dcterms:modified>
</cp:coreProperties>
</file>